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1"/>
    <p:sldMasterId id="2147483756" r:id="rId2"/>
    <p:sldMasterId id="2147483768" r:id="rId3"/>
  </p:sldMasterIdLst>
  <p:notesMasterIdLst>
    <p:notesMasterId r:id="rId71"/>
  </p:notesMasterIdLst>
  <p:sldIdLst>
    <p:sldId id="256" r:id="rId4"/>
    <p:sldId id="403" r:id="rId5"/>
    <p:sldId id="266" r:id="rId6"/>
    <p:sldId id="415" r:id="rId7"/>
    <p:sldId id="416" r:id="rId8"/>
    <p:sldId id="431" r:id="rId9"/>
    <p:sldId id="418" r:id="rId10"/>
    <p:sldId id="348" r:id="rId11"/>
    <p:sldId id="306" r:id="rId12"/>
    <p:sldId id="379" r:id="rId13"/>
    <p:sldId id="297" r:id="rId14"/>
    <p:sldId id="298" r:id="rId15"/>
    <p:sldId id="427" r:id="rId16"/>
    <p:sldId id="299" r:id="rId17"/>
    <p:sldId id="429" r:id="rId18"/>
    <p:sldId id="294" r:id="rId19"/>
    <p:sldId id="430" r:id="rId20"/>
    <p:sldId id="361" r:id="rId21"/>
    <p:sldId id="365" r:id="rId22"/>
    <p:sldId id="366" r:id="rId23"/>
    <p:sldId id="367" r:id="rId24"/>
    <p:sldId id="368" r:id="rId25"/>
    <p:sldId id="369" r:id="rId26"/>
    <p:sldId id="370" r:id="rId27"/>
    <p:sldId id="371" r:id="rId28"/>
    <p:sldId id="372" r:id="rId29"/>
    <p:sldId id="293" r:id="rId30"/>
    <p:sldId id="373" r:id="rId31"/>
    <p:sldId id="374" r:id="rId32"/>
    <p:sldId id="376" r:id="rId33"/>
    <p:sldId id="391" r:id="rId34"/>
    <p:sldId id="351" r:id="rId35"/>
    <p:sldId id="362" r:id="rId36"/>
    <p:sldId id="383" r:id="rId37"/>
    <p:sldId id="375" r:id="rId38"/>
    <p:sldId id="301" r:id="rId39"/>
    <p:sldId id="280" r:id="rId40"/>
    <p:sldId id="273" r:id="rId41"/>
    <p:sldId id="364" r:id="rId42"/>
    <p:sldId id="336" r:id="rId43"/>
    <p:sldId id="384" r:id="rId44"/>
    <p:sldId id="392" r:id="rId45"/>
    <p:sldId id="393" r:id="rId46"/>
    <p:sldId id="363" r:id="rId47"/>
    <p:sldId id="491" r:id="rId48"/>
    <p:sldId id="399" r:id="rId49"/>
    <p:sldId id="481" r:id="rId50"/>
    <p:sldId id="344" r:id="rId51"/>
    <p:sldId id="475" r:id="rId52"/>
    <p:sldId id="476" r:id="rId53"/>
    <p:sldId id="477" r:id="rId54"/>
    <p:sldId id="478" r:id="rId55"/>
    <p:sldId id="479" r:id="rId56"/>
    <p:sldId id="480" r:id="rId57"/>
    <p:sldId id="473" r:id="rId58"/>
    <p:sldId id="474" r:id="rId59"/>
    <p:sldId id="398" r:id="rId60"/>
    <p:sldId id="482" r:id="rId61"/>
    <p:sldId id="483" r:id="rId62"/>
    <p:sldId id="485" r:id="rId63"/>
    <p:sldId id="486" r:id="rId64"/>
    <p:sldId id="484" r:id="rId65"/>
    <p:sldId id="487" r:id="rId66"/>
    <p:sldId id="488" r:id="rId67"/>
    <p:sldId id="489" r:id="rId68"/>
    <p:sldId id="490" r:id="rId69"/>
    <p:sldId id="472" r:id="rId7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CFF"/>
    <a:srgbClr val="2832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58"/>
    <p:restoredTop sz="86803"/>
  </p:normalViewPr>
  <p:slideViewPr>
    <p:cSldViewPr snapToGrid="0" snapToObjects="1">
      <p:cViewPr varScale="1">
        <p:scale>
          <a:sx n="110" d="100"/>
          <a:sy n="110" d="100"/>
        </p:scale>
        <p:origin x="408"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6" d="100"/>
          <a:sy n="96" d="100"/>
        </p:scale>
        <p:origin x="3688" y="16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file:////Users/hessbell/Desktop/Book1.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noFill/>
              <a:round/>
            </a:ln>
            <a:effectLst/>
          </c:spPr>
          <c:marker>
            <c:symbol val="circle"/>
            <c:size val="16"/>
            <c:spPr>
              <a:solidFill>
                <a:schemeClr val="accent4"/>
              </a:solidFill>
              <a:ln w="9525">
                <a:solidFill>
                  <a:schemeClr val="accent1"/>
                </a:solidFill>
              </a:ln>
              <a:effectLst/>
            </c:spPr>
          </c:marker>
          <c:xVal>
            <c:numRef>
              <c:f>Sheet1!$A$14:$A$20</c:f>
              <c:numCache>
                <c:formatCode>General</c:formatCode>
                <c:ptCount val="7"/>
                <c:pt idx="0">
                  <c:v>0</c:v>
                </c:pt>
                <c:pt idx="1">
                  <c:v>0</c:v>
                </c:pt>
                <c:pt idx="2">
                  <c:v>1</c:v>
                </c:pt>
                <c:pt idx="3">
                  <c:v>1.5</c:v>
                </c:pt>
                <c:pt idx="4">
                  <c:v>2</c:v>
                </c:pt>
                <c:pt idx="5">
                  <c:v>2</c:v>
                </c:pt>
                <c:pt idx="6">
                  <c:v>3</c:v>
                </c:pt>
              </c:numCache>
            </c:numRef>
          </c:xVal>
          <c:yVal>
            <c:numRef>
              <c:f>Sheet1!$B$14:$B$20</c:f>
              <c:numCache>
                <c:formatCode>General</c:formatCode>
                <c:ptCount val="7"/>
                <c:pt idx="0">
                  <c:v>2</c:v>
                </c:pt>
                <c:pt idx="1">
                  <c:v>4</c:v>
                </c:pt>
                <c:pt idx="2">
                  <c:v>1.5</c:v>
                </c:pt>
                <c:pt idx="3">
                  <c:v>3</c:v>
                </c:pt>
                <c:pt idx="4">
                  <c:v>3</c:v>
                </c:pt>
                <c:pt idx="5">
                  <c:v>4</c:v>
                </c:pt>
                <c:pt idx="6">
                  <c:v>4</c:v>
                </c:pt>
              </c:numCache>
            </c:numRef>
          </c:yVal>
          <c:smooth val="0"/>
          <c:extLst>
            <c:ext xmlns:c16="http://schemas.microsoft.com/office/drawing/2014/chart" uri="{C3380CC4-5D6E-409C-BE32-E72D297353CC}">
              <c16:uniqueId val="{00000000-7443-5C44-BC23-7D88C1D2C881}"/>
            </c:ext>
          </c:extLst>
        </c:ser>
        <c:dLbls>
          <c:showLegendKey val="0"/>
          <c:showVal val="0"/>
          <c:showCatName val="0"/>
          <c:showSerName val="0"/>
          <c:showPercent val="0"/>
          <c:showBubbleSize val="0"/>
        </c:dLbls>
        <c:axId val="1114029919"/>
        <c:axId val="1114062911"/>
      </c:scatterChart>
      <c:valAx>
        <c:axId val="111402991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14062911"/>
        <c:crosses val="autoZero"/>
        <c:crossBetween val="midCat"/>
      </c:valAx>
      <c:valAx>
        <c:axId val="111406291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1402991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01"/>
          <c:y val="2.6267788498110885E-4"/>
          <c:w val="0.2867632850241546"/>
          <c:h val="0.94662307240280397"/>
        </c:manualLayout>
      </c:layout>
      <c:scatterChart>
        <c:scatterStyle val="lineMarker"/>
        <c:varyColors val="0"/>
        <c:ser>
          <c:idx val="0"/>
          <c:order val="0"/>
          <c:tx>
            <c:strRef>
              <c:f>Sheet1!$A$22</c:f>
              <c:strCache>
                <c:ptCount val="1"/>
              </c:strCache>
            </c:strRef>
          </c:tx>
          <c:spPr>
            <a:ln w="19050" cap="rnd">
              <a:noFill/>
              <a:round/>
            </a:ln>
            <a:effectLst/>
          </c:spPr>
          <c:marker>
            <c:symbol val="circle"/>
            <c:size val="5"/>
            <c:spPr>
              <a:solidFill>
                <a:schemeClr val="accent1"/>
              </a:solidFill>
              <a:ln w="9525">
                <a:solidFill>
                  <a:schemeClr val="accent1"/>
                </a:solidFill>
              </a:ln>
              <a:effectLst/>
            </c:spPr>
          </c:marker>
          <c:yVal>
            <c:numRef>
              <c:f>Sheet1!$B$22</c:f>
              <c:numCache>
                <c:formatCode>General</c:formatCode>
                <c:ptCount val="1"/>
              </c:numCache>
            </c:numRef>
          </c:yVal>
          <c:smooth val="0"/>
          <c:extLst>
            <c:ext xmlns:c16="http://schemas.microsoft.com/office/drawing/2014/chart" uri="{C3380CC4-5D6E-409C-BE32-E72D297353CC}">
              <c16:uniqueId val="{00000000-BAC5-414A-A035-5F7900F4FF16}"/>
            </c:ext>
          </c:extLst>
        </c:ser>
        <c:dLbls>
          <c:showLegendKey val="0"/>
          <c:showVal val="0"/>
          <c:showCatName val="0"/>
          <c:showSerName val="0"/>
          <c:showPercent val="0"/>
          <c:showBubbleSize val="0"/>
        </c:dLbls>
        <c:axId val="1167710239"/>
        <c:axId val="1172871151"/>
      </c:scatterChart>
      <c:valAx>
        <c:axId val="1167710239"/>
        <c:scaling>
          <c:orientation val="minMax"/>
          <c:max val="4"/>
        </c:scaling>
        <c:delete val="0"/>
        <c:axPos val="b"/>
        <c:majorGridlines>
          <c:spPr>
            <a:ln w="9525" cap="flat" cmpd="sng" algn="ctr">
              <a:noFill/>
              <a:round/>
            </a:ln>
            <a:effectLst/>
          </c:spPr>
        </c:majorGridlines>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72871151"/>
        <c:crosses val="autoZero"/>
        <c:crossBetween val="midCat"/>
      </c:valAx>
      <c:valAx>
        <c:axId val="1172871151"/>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116771023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330927384076991E-2"/>
          <c:y val="4.6296296296296294E-2"/>
          <c:w val="0.89655796150481193"/>
          <c:h val="0.8416746864975212"/>
        </c:manualLayout>
      </c:layout>
      <c:lineChart>
        <c:grouping val="standard"/>
        <c:varyColors val="0"/>
        <c:ser>
          <c:idx val="0"/>
          <c:order val="0"/>
          <c:spPr>
            <a:ln w="19050" cap="rnd">
              <a:solidFill>
                <a:schemeClr val="accent4"/>
              </a:solidFill>
              <a:round/>
            </a:ln>
            <a:effectLst/>
          </c:spPr>
          <c:marker>
            <c:symbol val="circle"/>
            <c:size val="10"/>
            <c:spPr>
              <a:solidFill>
                <a:schemeClr val="accent4"/>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Sheet1!$A$48:$A$53</c:f>
              <c:numCache>
                <c:formatCode>General</c:formatCode>
                <c:ptCount val="6"/>
                <c:pt idx="0">
                  <c:v>0</c:v>
                </c:pt>
                <c:pt idx="1">
                  <c:v>1</c:v>
                </c:pt>
                <c:pt idx="2">
                  <c:v>2</c:v>
                </c:pt>
                <c:pt idx="3">
                  <c:v>3</c:v>
                </c:pt>
                <c:pt idx="4">
                  <c:v>4</c:v>
                </c:pt>
                <c:pt idx="5">
                  <c:v>5</c:v>
                </c:pt>
              </c:numCache>
            </c:numRef>
          </c:cat>
          <c:val>
            <c:numRef>
              <c:f>Sheet1!$B$48:$B$53</c:f>
              <c:numCache>
                <c:formatCode>General</c:formatCode>
                <c:ptCount val="6"/>
                <c:pt idx="0">
                  <c:v>2</c:v>
                </c:pt>
                <c:pt idx="1">
                  <c:v>3</c:v>
                </c:pt>
                <c:pt idx="2">
                  <c:v>2</c:v>
                </c:pt>
                <c:pt idx="3">
                  <c:v>1</c:v>
                </c:pt>
                <c:pt idx="4">
                  <c:v>1</c:v>
                </c:pt>
                <c:pt idx="5">
                  <c:v>1</c:v>
                </c:pt>
              </c:numCache>
            </c:numRef>
          </c:val>
          <c:smooth val="0"/>
          <c:extLst>
            <c:ext xmlns:c16="http://schemas.microsoft.com/office/drawing/2014/chart" uri="{C3380CC4-5D6E-409C-BE32-E72D297353CC}">
              <c16:uniqueId val="{00000000-4EFB-364F-9C80-C32C569F7596}"/>
            </c:ext>
          </c:extLst>
        </c:ser>
        <c:dLbls>
          <c:showLegendKey val="0"/>
          <c:showVal val="1"/>
          <c:showCatName val="0"/>
          <c:showSerName val="0"/>
          <c:showPercent val="0"/>
          <c:showBubbleSize val="0"/>
        </c:dLbls>
        <c:marker val="1"/>
        <c:smooth val="0"/>
        <c:axId val="1154359551"/>
        <c:axId val="1153444543"/>
      </c:lineChart>
      <c:catAx>
        <c:axId val="1154359551"/>
        <c:scaling>
          <c:orientation val="minMax"/>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53444543"/>
        <c:crosses val="autoZero"/>
        <c:auto val="1"/>
        <c:lblAlgn val="ctr"/>
        <c:lblOffset val="100"/>
        <c:noMultiLvlLbl val="0"/>
      </c:catAx>
      <c:valAx>
        <c:axId val="1153444543"/>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543595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0.15459</cdr:x>
      <cdr:y>0.37103</cdr:y>
    </cdr:from>
    <cdr:to>
      <cdr:x>0.2971</cdr:x>
      <cdr:y>0.37103</cdr:y>
    </cdr:to>
    <cdr:cxnSp macro="">
      <cdr:nvCxnSpPr>
        <cdr:cNvPr id="3" name="Straight Connector 2">
          <a:extLst xmlns:a="http://schemas.openxmlformats.org/drawingml/2006/main">
            <a:ext uri="{FF2B5EF4-FFF2-40B4-BE49-F238E27FC236}">
              <a16:creationId xmlns:a16="http://schemas.microsoft.com/office/drawing/2014/main" id="{BB00FAB9-9A3A-2440-821B-112799DE9371}"/>
            </a:ext>
          </a:extLst>
        </cdr:cNvPr>
        <cdr:cNvCxnSpPr/>
      </cdr:nvCxnSpPr>
      <cdr:spPr>
        <a:xfrm xmlns:a="http://schemas.openxmlformats.org/drawingml/2006/main">
          <a:off x="1625600" y="1614487"/>
          <a:ext cx="1498600" cy="0"/>
        </a:xfrm>
        <a:prstGeom xmlns:a="http://schemas.openxmlformats.org/drawingml/2006/main" prst="line">
          <a:avLst/>
        </a:prstGeom>
        <a:ln xmlns:a="http://schemas.openxmlformats.org/drawingml/2006/main" w="28575">
          <a:solidFill>
            <a:schemeClr val="accent4"/>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513815-93E6-9D4D-814D-ADB63EDAC3BD}" type="datetimeFigureOut">
              <a:rPr lang="en-US" smtClean="0"/>
              <a:t>5/27/24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869EBE-4FF8-4346-9C6E-9F9DBEFC1ED3}" type="slidenum">
              <a:rPr lang="en-US" smtClean="0"/>
              <a:t>‹N°›</a:t>
            </a:fld>
            <a:endParaRPr lang="en-US"/>
          </a:p>
        </p:txBody>
      </p:sp>
    </p:spTree>
    <p:extLst>
      <p:ext uri="{BB962C8B-B14F-4D97-AF65-F5344CB8AC3E}">
        <p14:creationId xmlns:p14="http://schemas.microsoft.com/office/powerpoint/2010/main" val="1533247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Topology provides useful, revealing dimensionality reductions in neuroscientific data, but not only!</a:t>
            </a:r>
          </a:p>
          <a:p>
            <a:r>
              <a:rPr lang="en-US" dirty="0"/>
              <a:t> </a:t>
            </a:r>
          </a:p>
          <a:p>
            <a:r>
              <a:rPr lang="en-US" dirty="0"/>
              <a:t>Image from our Blue Brain work, though that's not the subject today.</a:t>
            </a:r>
          </a:p>
        </p:txBody>
      </p:sp>
      <p:sp>
        <p:nvSpPr>
          <p:cNvPr id="4" name="Slide Number Placeholder 3"/>
          <p:cNvSpPr>
            <a:spLocks noGrp="1"/>
          </p:cNvSpPr>
          <p:nvPr>
            <p:ph type="sldNum" sz="quarter" idx="5"/>
          </p:nvPr>
        </p:nvSpPr>
        <p:spPr/>
        <p:txBody>
          <a:bodyPr/>
          <a:lstStyle/>
          <a:p>
            <a:fld id="{40869EBE-4FF8-4346-9C6E-9F9DBEFC1ED3}" type="slidenum">
              <a:rPr lang="en-US" smtClean="0"/>
              <a:t>1</a:t>
            </a:fld>
            <a:endParaRPr lang="en-US"/>
          </a:p>
        </p:txBody>
      </p:sp>
    </p:spTree>
    <p:extLst>
      <p:ext uri="{BB962C8B-B14F-4D97-AF65-F5344CB8AC3E}">
        <p14:creationId xmlns:p14="http://schemas.microsoft.com/office/powerpoint/2010/main" val="4233976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869EBE-4FF8-4346-9C6E-9F9DBEFC1E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6555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Mention alternate approach via sub- and/or super-level set.</a:t>
            </a:r>
          </a:p>
        </p:txBody>
      </p:sp>
      <p:sp>
        <p:nvSpPr>
          <p:cNvPr id="4" name="Slide Number Placeholder 3"/>
          <p:cNvSpPr>
            <a:spLocks noGrp="1"/>
          </p:cNvSpPr>
          <p:nvPr>
            <p:ph type="sldNum" sz="quarter" idx="5"/>
          </p:nvPr>
        </p:nvSpPr>
        <p:spPr/>
        <p:txBody>
          <a:bodyPr/>
          <a:lstStyle/>
          <a:p>
            <a:fld id="{40869EBE-4FF8-4346-9C6E-9F9DBEFC1ED3}" type="slidenum">
              <a:rPr lang="en-US" smtClean="0"/>
              <a:t>18</a:t>
            </a:fld>
            <a:endParaRPr lang="en-US"/>
          </a:p>
        </p:txBody>
      </p:sp>
    </p:spTree>
    <p:extLst>
      <p:ext uri="{BB962C8B-B14F-4D97-AF65-F5344CB8AC3E}">
        <p14:creationId xmlns:p14="http://schemas.microsoft.com/office/powerpoint/2010/main" val="2035461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Euler characteristic</a:t>
            </a:r>
          </a:p>
        </p:txBody>
      </p:sp>
      <p:sp>
        <p:nvSpPr>
          <p:cNvPr id="4" name="Slide Number Placeholder 3"/>
          <p:cNvSpPr>
            <a:spLocks noGrp="1"/>
          </p:cNvSpPr>
          <p:nvPr>
            <p:ph type="sldNum" sz="quarter" idx="5"/>
          </p:nvPr>
        </p:nvSpPr>
        <p:spPr/>
        <p:txBody>
          <a:bodyPr/>
          <a:lstStyle/>
          <a:p>
            <a:fld id="{40869EBE-4FF8-4346-9C6E-9F9DBEFC1ED3}" type="slidenum">
              <a:rPr lang="en-US" smtClean="0"/>
              <a:t>28</a:t>
            </a:fld>
            <a:endParaRPr lang="en-US"/>
          </a:p>
        </p:txBody>
      </p:sp>
    </p:spTree>
    <p:extLst>
      <p:ext uri="{BB962C8B-B14F-4D97-AF65-F5344CB8AC3E}">
        <p14:creationId xmlns:p14="http://schemas.microsoft.com/office/powerpoint/2010/main" val="2831151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Names to keep in mind: Chazal, </a:t>
            </a:r>
            <a:r>
              <a:rPr lang="en-US" dirty="0" err="1"/>
              <a:t>Oudot</a:t>
            </a:r>
            <a:r>
              <a:rPr lang="en-US" dirty="0"/>
              <a:t>, </a:t>
            </a:r>
            <a:r>
              <a:rPr lang="en-US" dirty="0" err="1"/>
              <a:t>Hiraoka</a:t>
            </a:r>
            <a:r>
              <a:rPr lang="en-US" dirty="0"/>
              <a:t>, Bauer, </a:t>
            </a:r>
            <a:r>
              <a:rPr lang="en-US" dirty="0" err="1"/>
              <a:t>Edelsbrunner</a:t>
            </a:r>
            <a:r>
              <a:rPr lang="en-US" dirty="0"/>
              <a:t>, </a:t>
            </a:r>
            <a:r>
              <a:rPr lang="en-US" dirty="0" err="1"/>
              <a:t>Chacholski</a:t>
            </a:r>
            <a:r>
              <a:rPr lang="en-US" dirty="0"/>
              <a:t>, </a:t>
            </a:r>
            <a:r>
              <a:rPr lang="en-US" dirty="0" err="1"/>
              <a:t>Perea</a:t>
            </a:r>
            <a:r>
              <a:rPr lang="en-US" dirty="0"/>
              <a:t>, Munch, Curry, </a:t>
            </a:r>
            <a:r>
              <a:rPr lang="en-US" dirty="0" err="1"/>
              <a:t>Fasy</a:t>
            </a:r>
            <a:r>
              <a:rPr lang="en-US" dirty="0"/>
              <a:t>, </a:t>
            </a:r>
          </a:p>
        </p:txBody>
      </p:sp>
      <p:sp>
        <p:nvSpPr>
          <p:cNvPr id="4" name="Slide Number Placeholder 3"/>
          <p:cNvSpPr>
            <a:spLocks noGrp="1"/>
          </p:cNvSpPr>
          <p:nvPr>
            <p:ph type="sldNum" sz="quarter" idx="5"/>
          </p:nvPr>
        </p:nvSpPr>
        <p:spPr/>
        <p:txBody>
          <a:bodyPr/>
          <a:lstStyle/>
          <a:p>
            <a:fld id="{40869EBE-4FF8-4346-9C6E-9F9DBEFC1ED3}" type="slidenum">
              <a:rPr lang="en-US" smtClean="0"/>
              <a:t>30</a:t>
            </a:fld>
            <a:endParaRPr lang="en-US"/>
          </a:p>
        </p:txBody>
      </p:sp>
    </p:spTree>
    <p:extLst>
      <p:ext uri="{BB962C8B-B14F-4D97-AF65-F5344CB8AC3E}">
        <p14:creationId xmlns:p14="http://schemas.microsoft.com/office/powerpoint/2010/main" val="2050288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New differentiable approaches, enabling gradient descent, due to </a:t>
            </a:r>
          </a:p>
        </p:txBody>
      </p:sp>
      <p:sp>
        <p:nvSpPr>
          <p:cNvPr id="4" name="Slide Number Placeholder 3"/>
          <p:cNvSpPr>
            <a:spLocks noGrp="1"/>
          </p:cNvSpPr>
          <p:nvPr>
            <p:ph type="sldNum" sz="quarter" idx="5"/>
          </p:nvPr>
        </p:nvSpPr>
        <p:spPr/>
        <p:txBody>
          <a:bodyPr/>
          <a:lstStyle/>
          <a:p>
            <a:fld id="{40869EBE-4FF8-4346-9C6E-9F9DBEFC1ED3}" type="slidenum">
              <a:rPr lang="en-US" smtClean="0"/>
              <a:t>33</a:t>
            </a:fld>
            <a:endParaRPr lang="en-US"/>
          </a:p>
        </p:txBody>
      </p:sp>
    </p:spTree>
    <p:extLst>
      <p:ext uri="{BB962C8B-B14F-4D97-AF65-F5344CB8AC3E}">
        <p14:creationId xmlns:p14="http://schemas.microsoft.com/office/powerpoint/2010/main" val="3316881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Tasks: 1. Find an algorithm to objectively separate different cell types, 2. Explain differences between cell types</a:t>
            </a:r>
          </a:p>
        </p:txBody>
      </p:sp>
      <p:sp>
        <p:nvSpPr>
          <p:cNvPr id="4" name="Slide Number Placeholder 3"/>
          <p:cNvSpPr>
            <a:spLocks noGrp="1"/>
          </p:cNvSpPr>
          <p:nvPr>
            <p:ph type="sldNum" sz="quarter" idx="5"/>
          </p:nvPr>
        </p:nvSpPr>
        <p:spPr/>
        <p:txBody>
          <a:bodyPr/>
          <a:lstStyle/>
          <a:p>
            <a:fld id="{40869EBE-4FF8-4346-9C6E-9F9DBEFC1ED3}" type="slidenum">
              <a:rPr lang="en-US" smtClean="0"/>
              <a:t>48</a:t>
            </a:fld>
            <a:endParaRPr lang="en-US"/>
          </a:p>
        </p:txBody>
      </p:sp>
    </p:spTree>
    <p:extLst>
      <p:ext uri="{BB962C8B-B14F-4D97-AF65-F5344CB8AC3E}">
        <p14:creationId xmlns:p14="http://schemas.microsoft.com/office/powerpoint/2010/main" val="4122564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Tasks: 1. Find an algorithm to objectively separate different cell types, 2. Explain differences between cell types</a:t>
            </a:r>
          </a:p>
        </p:txBody>
      </p:sp>
      <p:sp>
        <p:nvSpPr>
          <p:cNvPr id="4" name="Slide Number Placeholder 3"/>
          <p:cNvSpPr>
            <a:spLocks noGrp="1"/>
          </p:cNvSpPr>
          <p:nvPr>
            <p:ph type="sldNum" sz="quarter" idx="5"/>
          </p:nvPr>
        </p:nvSpPr>
        <p:spPr/>
        <p:txBody>
          <a:bodyPr/>
          <a:lstStyle/>
          <a:p>
            <a:fld id="{40869EBE-4FF8-4346-9C6E-9F9DBEFC1ED3}" type="slidenum">
              <a:rPr lang="en-US" smtClean="0"/>
              <a:t>49</a:t>
            </a:fld>
            <a:endParaRPr lang="en-US"/>
          </a:p>
        </p:txBody>
      </p:sp>
    </p:spTree>
    <p:extLst>
      <p:ext uri="{BB962C8B-B14F-4D97-AF65-F5344CB8AC3E}">
        <p14:creationId xmlns:p14="http://schemas.microsoft.com/office/powerpoint/2010/main" val="796294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Tasks: 1. Find an algorithm to objectively separate different cell types, 2. Explain differences between cell types</a:t>
            </a:r>
          </a:p>
        </p:txBody>
      </p:sp>
      <p:sp>
        <p:nvSpPr>
          <p:cNvPr id="4" name="Slide Number Placeholder 3"/>
          <p:cNvSpPr>
            <a:spLocks noGrp="1"/>
          </p:cNvSpPr>
          <p:nvPr>
            <p:ph type="sldNum" sz="quarter" idx="5"/>
          </p:nvPr>
        </p:nvSpPr>
        <p:spPr/>
        <p:txBody>
          <a:bodyPr/>
          <a:lstStyle/>
          <a:p>
            <a:fld id="{40869EBE-4FF8-4346-9C6E-9F9DBEFC1ED3}" type="slidenum">
              <a:rPr lang="en-US" smtClean="0"/>
              <a:t>50</a:t>
            </a:fld>
            <a:endParaRPr lang="en-US"/>
          </a:p>
        </p:txBody>
      </p:sp>
    </p:spTree>
    <p:extLst>
      <p:ext uri="{BB962C8B-B14F-4D97-AF65-F5344CB8AC3E}">
        <p14:creationId xmlns:p14="http://schemas.microsoft.com/office/powerpoint/2010/main" val="642571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0869EBE-4FF8-4346-9C6E-9F9DBEFC1ED3}" type="slidenum">
              <a:rPr lang="en-US" smtClean="0"/>
              <a:t>66</a:t>
            </a:fld>
            <a:endParaRPr lang="en-US"/>
          </a:p>
        </p:txBody>
      </p:sp>
    </p:spTree>
    <p:extLst>
      <p:ext uri="{BB962C8B-B14F-4D97-AF65-F5344CB8AC3E}">
        <p14:creationId xmlns:p14="http://schemas.microsoft.com/office/powerpoint/2010/main" val="1002005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mathematics of shape, connectivity, and "local to global" emergent structure.</a:t>
            </a:r>
          </a:p>
        </p:txBody>
      </p:sp>
      <p:sp>
        <p:nvSpPr>
          <p:cNvPr id="4" name="Slide Number Placeholder 3"/>
          <p:cNvSpPr>
            <a:spLocks noGrp="1"/>
          </p:cNvSpPr>
          <p:nvPr>
            <p:ph type="sldNum" sz="quarter" idx="5"/>
          </p:nvPr>
        </p:nvSpPr>
        <p:spPr/>
        <p:txBody>
          <a:bodyPr/>
          <a:lstStyle/>
          <a:p>
            <a:fld id="{40869EBE-4FF8-4346-9C6E-9F9DBEFC1ED3}" type="slidenum">
              <a:rPr lang="en-US" smtClean="0"/>
              <a:t>3</a:t>
            </a:fld>
            <a:endParaRPr lang="en-US"/>
          </a:p>
        </p:txBody>
      </p:sp>
    </p:spTree>
    <p:extLst>
      <p:ext uri="{BB962C8B-B14F-4D97-AF65-F5344CB8AC3E}">
        <p14:creationId xmlns:p14="http://schemas.microsoft.com/office/powerpoint/2010/main" val="2546888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0869EBE-4FF8-4346-9C6E-9F9DBEFC1ED3}" type="slidenum">
              <a:rPr lang="en-US" smtClean="0"/>
              <a:t>4</a:t>
            </a:fld>
            <a:endParaRPr lang="en-US"/>
          </a:p>
        </p:txBody>
      </p:sp>
    </p:spTree>
    <p:extLst>
      <p:ext uri="{BB962C8B-B14F-4D97-AF65-F5344CB8AC3E}">
        <p14:creationId xmlns:p14="http://schemas.microsoft.com/office/powerpoint/2010/main" val="4075704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Topology also provides an appropriate mathematical language in which to formulate conjectures and statements about emergence of global structure from local constraints, as well as tools to prove formally the emergence of such structure.  The famous Möbius strip provides an example of such a global structure, driven by local constraints, since one can describe the Möbius strip in terms of line segments asssociated to each point of the circle, which are then glued together according to local constraints that build in the famous twist that leads the Möbius strip to have only one side.</a:t>
            </a:r>
          </a:p>
        </p:txBody>
      </p:sp>
      <p:sp>
        <p:nvSpPr>
          <p:cNvPr id="4" name="Slide Number Placeholder 3"/>
          <p:cNvSpPr>
            <a:spLocks noGrp="1"/>
          </p:cNvSpPr>
          <p:nvPr>
            <p:ph type="sldNum" sz="quarter" idx="5"/>
          </p:nvPr>
        </p:nvSpPr>
        <p:spPr/>
        <p:txBody>
          <a:bodyPr/>
          <a:lstStyle/>
          <a:p>
            <a:fld id="{40869EBE-4FF8-4346-9C6E-9F9DBEFC1ED3}" type="slidenum">
              <a:rPr lang="en-US" smtClean="0"/>
              <a:t>6</a:t>
            </a:fld>
            <a:endParaRPr lang="en-US"/>
          </a:p>
        </p:txBody>
      </p:sp>
    </p:spTree>
    <p:extLst>
      <p:ext uri="{BB962C8B-B14F-4D97-AF65-F5344CB8AC3E}">
        <p14:creationId xmlns:p14="http://schemas.microsoft.com/office/powerpoint/2010/main" val="2070928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869EBE-4FF8-4346-9C6E-9F9DBEFC1ED3}" type="slidenum">
              <a:rPr lang="en-US" smtClean="0"/>
              <a:t>9</a:t>
            </a:fld>
            <a:endParaRPr lang="en-US"/>
          </a:p>
        </p:txBody>
      </p:sp>
    </p:spTree>
    <p:extLst>
      <p:ext uri="{BB962C8B-B14F-4D97-AF65-F5344CB8AC3E}">
        <p14:creationId xmlns:p14="http://schemas.microsoft.com/office/powerpoint/2010/main" val="1465627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the data speak to us, indicating potentially meaningful clustering, then go to see whether the clusters do actually have any biological significance.</a:t>
            </a:r>
          </a:p>
          <a:p>
            <a:endParaRPr lang="en-US" dirty="0"/>
          </a:p>
          <a:p>
            <a:r>
              <a:rPr lang="en-US" dirty="0"/>
              <a:t>Wave hands about the process.</a:t>
            </a:r>
          </a:p>
        </p:txBody>
      </p:sp>
      <p:sp>
        <p:nvSpPr>
          <p:cNvPr id="4" name="Slide Number Placeholder 3"/>
          <p:cNvSpPr>
            <a:spLocks noGrp="1"/>
          </p:cNvSpPr>
          <p:nvPr>
            <p:ph type="sldNum" sz="quarter" idx="5"/>
          </p:nvPr>
        </p:nvSpPr>
        <p:spPr/>
        <p:txBody>
          <a:bodyPr/>
          <a:lstStyle/>
          <a:p>
            <a:fld id="{40869EBE-4FF8-4346-9C6E-9F9DBEFC1ED3}" type="slidenum">
              <a:rPr lang="en-US" smtClean="0"/>
              <a:t>11</a:t>
            </a:fld>
            <a:endParaRPr lang="en-US"/>
          </a:p>
        </p:txBody>
      </p:sp>
    </p:spTree>
    <p:extLst>
      <p:ext uri="{BB962C8B-B14F-4D97-AF65-F5344CB8AC3E}">
        <p14:creationId xmlns:p14="http://schemas.microsoft.com/office/powerpoint/2010/main" val="3355294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Measurement = temperature</a:t>
            </a:r>
          </a:p>
          <a:p>
            <a:r>
              <a:rPr lang="en-US" dirty="0"/>
              <a:t>Clustering = single-linkage</a:t>
            </a:r>
          </a:p>
        </p:txBody>
      </p:sp>
      <p:sp>
        <p:nvSpPr>
          <p:cNvPr id="4" name="Slide Number Placeholder 3"/>
          <p:cNvSpPr>
            <a:spLocks noGrp="1"/>
          </p:cNvSpPr>
          <p:nvPr>
            <p:ph type="sldNum" sz="quarter" idx="5"/>
          </p:nvPr>
        </p:nvSpPr>
        <p:spPr/>
        <p:txBody>
          <a:bodyPr/>
          <a:lstStyle/>
          <a:p>
            <a:fld id="{40869EBE-4FF8-4346-9C6E-9F9DBEFC1ED3}" type="slidenum">
              <a:rPr lang="en-US" smtClean="0"/>
              <a:t>12</a:t>
            </a:fld>
            <a:endParaRPr lang="en-US"/>
          </a:p>
        </p:txBody>
      </p:sp>
    </p:spTree>
    <p:extLst>
      <p:ext uri="{BB962C8B-B14F-4D97-AF65-F5344CB8AC3E}">
        <p14:creationId xmlns:p14="http://schemas.microsoft.com/office/powerpoint/2010/main" val="2432188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NimbusSanL"/>
              </a:rPr>
              <a:t>Existence d’un type de cancer du sein inconnu </a:t>
            </a:r>
            <a:r>
              <a:rPr lang="en-GB" sz="1800" dirty="0" err="1">
                <a:effectLst/>
                <a:latin typeface="NimbusSanL"/>
              </a:rPr>
              <a:t>avant</a:t>
            </a:r>
            <a:r>
              <a:rPr lang="en-GB" sz="1800" dirty="0">
                <a:effectLst/>
                <a:latin typeface="NimbusSanL"/>
              </a:rPr>
              <a:t> (</a:t>
            </a:r>
            <a:r>
              <a:rPr lang="en-GB" sz="1800" dirty="0">
                <a:solidFill>
                  <a:srgbClr val="BF003F"/>
                </a:solidFill>
                <a:effectLst/>
                <a:latin typeface="NimbusSanL"/>
              </a:rPr>
              <a:t>c-MYB</a:t>
            </a:r>
            <a:r>
              <a:rPr lang="en-GB" sz="1800" dirty="0">
                <a:solidFill>
                  <a:srgbClr val="BF003F"/>
                </a:solidFill>
                <a:effectLst/>
                <a:latin typeface="CMSS8"/>
              </a:rPr>
              <a:t>+</a:t>
            </a:r>
            <a:r>
              <a:rPr lang="en-GB" sz="1800" dirty="0">
                <a:effectLst/>
                <a:latin typeface="NimbusSanL"/>
              </a:rPr>
              <a:t>), </a:t>
            </a:r>
            <a:r>
              <a:rPr lang="en-GB" sz="1800" dirty="0" err="1">
                <a:effectLst/>
                <a:latin typeface="NimbusSanL"/>
              </a:rPr>
              <a:t>représentant</a:t>
            </a:r>
            <a:r>
              <a:rPr lang="en-GB" sz="1800" dirty="0">
                <a:effectLst/>
                <a:latin typeface="NimbusSanL"/>
              </a:rPr>
              <a:t> </a:t>
            </a:r>
            <a:r>
              <a:rPr lang="en-GB" sz="1800" dirty="0">
                <a:solidFill>
                  <a:srgbClr val="BF003F"/>
                </a:solidFill>
                <a:effectLst/>
                <a:latin typeface="NimbusSanL"/>
              </a:rPr>
              <a:t>7,5% </a:t>
            </a:r>
            <a:r>
              <a:rPr lang="en-GB" sz="1800" dirty="0">
                <a:effectLst/>
                <a:latin typeface="NimbusSanL"/>
              </a:rPr>
              <a:t>des </a:t>
            </a:r>
            <a:r>
              <a:rPr lang="en-GB" sz="1800" dirty="0" err="1">
                <a:effectLst/>
                <a:latin typeface="NimbusSanL"/>
              </a:rPr>
              <a:t>cas</a:t>
            </a:r>
            <a:r>
              <a:rPr lang="en-GB" sz="1800" dirty="0">
                <a:effectLst/>
                <a:latin typeface="NimbusSanL"/>
              </a:rPr>
              <a:t>, </a:t>
            </a:r>
            <a:r>
              <a:rPr lang="en-GB" sz="1800" dirty="0" err="1">
                <a:effectLst/>
                <a:latin typeface="NimbusSanL"/>
              </a:rPr>
              <a:t>ayant</a:t>
            </a:r>
            <a:r>
              <a:rPr lang="en-GB" sz="1800" dirty="0">
                <a:effectLst/>
                <a:latin typeface="NimbusSanL"/>
              </a:rPr>
              <a:t> un </a:t>
            </a:r>
            <a:r>
              <a:rPr lang="en-GB" sz="1800" dirty="0" err="1">
                <a:effectLst/>
                <a:latin typeface="NimbusSanL"/>
              </a:rPr>
              <a:t>taux</a:t>
            </a:r>
            <a:r>
              <a:rPr lang="en-GB" sz="1800" dirty="0">
                <a:effectLst/>
                <a:latin typeface="NimbusSanL"/>
              </a:rPr>
              <a:t> de </a:t>
            </a:r>
            <a:r>
              <a:rPr lang="en-GB" sz="1800" dirty="0" err="1">
                <a:effectLst/>
                <a:latin typeface="NimbusSanL"/>
              </a:rPr>
              <a:t>survie</a:t>
            </a:r>
            <a:r>
              <a:rPr lang="en-GB" sz="1800" dirty="0">
                <a:effectLst/>
                <a:latin typeface="NimbusSanL"/>
              </a:rPr>
              <a:t> de </a:t>
            </a:r>
            <a:r>
              <a:rPr lang="en-GB" sz="1800" dirty="0">
                <a:solidFill>
                  <a:srgbClr val="BF003F"/>
                </a:solidFill>
                <a:effectLst/>
                <a:latin typeface="NimbusSanL"/>
              </a:rPr>
              <a:t>100% </a:t>
            </a:r>
            <a:r>
              <a:rPr lang="en-GB" sz="1800" dirty="0">
                <a:effectLst/>
                <a:latin typeface="NimbusSanL"/>
              </a:rPr>
              <a:t>(</a:t>
            </a:r>
            <a:r>
              <a:rPr lang="en-GB" sz="1800" dirty="0" err="1">
                <a:effectLst/>
                <a:latin typeface="NimbusSanL"/>
              </a:rPr>
              <a:t>suivi</a:t>
            </a:r>
            <a:r>
              <a:rPr lang="en-GB" sz="1800" dirty="0">
                <a:effectLst/>
                <a:latin typeface="NimbusSanL"/>
              </a:rPr>
              <a:t> de 8,5 </a:t>
            </a:r>
            <a:r>
              <a:rPr lang="en-GB" sz="1800" dirty="0" err="1">
                <a:effectLst/>
                <a:latin typeface="NimbusSanL"/>
              </a:rPr>
              <a:t>ans</a:t>
            </a:r>
            <a:r>
              <a:rPr lang="en-GB" sz="1800" dirty="0">
                <a:effectLst/>
                <a:latin typeface="NimbusSanL"/>
              </a:rPr>
              <a:t> </a:t>
            </a:r>
            <a:r>
              <a:rPr lang="en-GB" sz="1800" dirty="0" err="1">
                <a:effectLst/>
                <a:latin typeface="NimbusSanL"/>
              </a:rPr>
              <a:t>en</a:t>
            </a:r>
            <a:r>
              <a:rPr lang="en-GB" sz="1800" dirty="0">
                <a:effectLst/>
                <a:latin typeface="NimbusSanL"/>
              </a:rPr>
              <a:t> </a:t>
            </a:r>
            <a:r>
              <a:rPr lang="en-GB" sz="1800" dirty="0" err="1">
                <a:effectLst/>
                <a:latin typeface="NimbusSanL"/>
              </a:rPr>
              <a:t>moyenne</a:t>
            </a:r>
            <a:r>
              <a:rPr lang="en-GB" sz="1800" dirty="0">
                <a:effectLst/>
                <a:latin typeface="NimbusSanL"/>
              </a:rPr>
              <a:t>), sans </a:t>
            </a:r>
            <a:r>
              <a:rPr lang="en-GB" sz="1800" dirty="0" err="1">
                <a:effectLst/>
                <a:latin typeface="NimbusSanL"/>
              </a:rPr>
              <a:t>aucune</a:t>
            </a:r>
            <a:r>
              <a:rPr lang="en-GB" sz="1800" dirty="0">
                <a:effectLst/>
                <a:latin typeface="NimbusSanL"/>
              </a:rPr>
              <a:t> </a:t>
            </a:r>
            <a:r>
              <a:rPr lang="en-GB" sz="1800" dirty="0" err="1">
                <a:effectLst/>
                <a:latin typeface="NimbusSanL"/>
              </a:rPr>
              <a:t>récurrence</a:t>
            </a:r>
            <a:r>
              <a:rPr lang="en-GB" sz="1800" dirty="0">
                <a:effectLst/>
                <a:latin typeface="NimbusSanL"/>
              </a:rPr>
              <a:t>, </a:t>
            </a:r>
            <a:r>
              <a:rPr lang="en-GB" sz="1800" dirty="0" err="1">
                <a:effectLst/>
                <a:latin typeface="NimbusSanL"/>
              </a:rPr>
              <a:t>malgre</a:t>
            </a:r>
            <a:r>
              <a:rPr lang="en-GB" sz="1800" dirty="0">
                <a:effectLst/>
                <a:latin typeface="NimbusSanL"/>
              </a:rPr>
              <a:t>́ </a:t>
            </a:r>
            <a:r>
              <a:rPr lang="en-GB" sz="1800" dirty="0" err="1">
                <a:effectLst/>
                <a:latin typeface="NimbusSanL"/>
              </a:rPr>
              <a:t>grande</a:t>
            </a:r>
            <a:r>
              <a:rPr lang="en-GB" sz="1800" dirty="0">
                <a:effectLst/>
                <a:latin typeface="NimbusSanL"/>
              </a:rPr>
              <a:t> </a:t>
            </a:r>
            <a:r>
              <a:rPr lang="en-GB" sz="1800" dirty="0" err="1">
                <a:effectLst/>
                <a:latin typeface="NimbusSanL"/>
              </a:rPr>
              <a:t>déviance</a:t>
            </a:r>
            <a:r>
              <a:rPr lang="en-GB" sz="1800" dirty="0">
                <a:effectLst/>
                <a:latin typeface="NimbusSanL"/>
              </a:rPr>
              <a:t> du </a:t>
            </a:r>
            <a:r>
              <a:rPr lang="en-GB" sz="1800" dirty="0" err="1">
                <a:effectLst/>
                <a:latin typeface="NimbusSanL"/>
              </a:rPr>
              <a:t>profil</a:t>
            </a:r>
            <a:r>
              <a:rPr lang="en-GB" sz="1800" dirty="0">
                <a:effectLst/>
                <a:latin typeface="NimbusSanL"/>
              </a:rPr>
              <a:t> </a:t>
            </a:r>
            <a:r>
              <a:rPr lang="en-GB" sz="1800" dirty="0" err="1">
                <a:effectLst/>
                <a:latin typeface="NimbusSanL"/>
              </a:rPr>
              <a:t>génomique</a:t>
            </a:r>
            <a:r>
              <a:rPr lang="en-GB" sz="1800" dirty="0">
                <a:effectLst/>
                <a:latin typeface="NimbusSanL"/>
              </a:rPr>
              <a:t> </a:t>
            </a:r>
            <a:endParaRPr lang="en-GB" dirty="0">
              <a:effectLst/>
            </a:endParaRPr>
          </a:p>
          <a:p>
            <a:r>
              <a:rPr lang="en-GB" sz="1800" dirty="0" err="1">
                <a:solidFill>
                  <a:srgbClr val="BF003F"/>
                </a:solidFill>
                <a:effectLst/>
                <a:latin typeface="NimbusSanL"/>
              </a:rPr>
              <a:t>Uniformite</a:t>
            </a:r>
            <a:r>
              <a:rPr lang="en-GB" sz="1800" dirty="0">
                <a:solidFill>
                  <a:srgbClr val="BF003F"/>
                </a:solidFill>
                <a:effectLst/>
                <a:latin typeface="NimbusSanL"/>
              </a:rPr>
              <a:t>́ </a:t>
            </a:r>
            <a:r>
              <a:rPr lang="en-GB" sz="1800" dirty="0">
                <a:effectLst/>
                <a:latin typeface="NimbusSanL"/>
              </a:rPr>
              <a:t>de la signature </a:t>
            </a:r>
            <a:r>
              <a:rPr lang="en-GB" sz="1800" dirty="0" err="1">
                <a:effectLst/>
                <a:latin typeface="NimbusSanL"/>
              </a:rPr>
              <a:t>moléculaire</a:t>
            </a:r>
            <a:r>
              <a:rPr lang="en-GB" sz="1800" dirty="0">
                <a:effectLst/>
                <a:latin typeface="NimbusSanL"/>
              </a:rPr>
              <a:t> et des </a:t>
            </a:r>
            <a:r>
              <a:rPr lang="en-GB" sz="1800" dirty="0" err="1">
                <a:effectLst/>
                <a:latin typeface="NimbusSanL"/>
              </a:rPr>
              <a:t>propriétés</a:t>
            </a:r>
            <a:r>
              <a:rPr lang="en-GB" sz="1800" dirty="0">
                <a:effectLst/>
                <a:latin typeface="NimbusSanL"/>
              </a:rPr>
              <a:t> </a:t>
            </a:r>
            <a:r>
              <a:rPr lang="en-GB" sz="1800" dirty="0" err="1">
                <a:effectLst/>
                <a:latin typeface="NimbusSanL"/>
              </a:rPr>
              <a:t>cliniques</a:t>
            </a:r>
            <a:r>
              <a:rPr lang="en-GB" sz="1800" dirty="0">
                <a:effectLst/>
                <a:latin typeface="NimbusSanL"/>
              </a:rPr>
              <a:t> des </a:t>
            </a:r>
            <a:r>
              <a:rPr lang="en-GB" sz="1800" dirty="0" err="1">
                <a:effectLst/>
                <a:latin typeface="NimbusSanL"/>
              </a:rPr>
              <a:t>tumeurs</a:t>
            </a:r>
            <a:r>
              <a:rPr lang="en-GB" sz="1800" dirty="0">
                <a:effectLst/>
                <a:latin typeface="NimbusSanL"/>
              </a:rPr>
              <a:t> c-MYB</a:t>
            </a:r>
            <a:r>
              <a:rPr lang="en-GB" sz="1800" dirty="0">
                <a:effectLst/>
                <a:latin typeface="CMSS8"/>
              </a:rPr>
              <a:t>+ </a:t>
            </a:r>
            <a:endParaRPr lang="en-GB" dirty="0">
              <a:effectLst/>
            </a:endParaRPr>
          </a:p>
          <a:p>
            <a:r>
              <a:rPr lang="en-GB" sz="1800" dirty="0">
                <a:effectLst/>
                <a:latin typeface="NimbusSanL"/>
              </a:rPr>
              <a:t>Le </a:t>
            </a:r>
            <a:r>
              <a:rPr lang="en-GB" sz="1800" dirty="0" err="1">
                <a:effectLst/>
                <a:latin typeface="NimbusSanL"/>
              </a:rPr>
              <a:t>groupe</a:t>
            </a:r>
            <a:r>
              <a:rPr lang="en-GB" sz="1800" dirty="0">
                <a:effectLst/>
                <a:latin typeface="NimbusSanL"/>
              </a:rPr>
              <a:t> de </a:t>
            </a:r>
            <a:r>
              <a:rPr lang="en-GB" sz="1800" dirty="0" err="1">
                <a:effectLst/>
                <a:latin typeface="NimbusSanL"/>
              </a:rPr>
              <a:t>tumeurs</a:t>
            </a:r>
            <a:r>
              <a:rPr lang="en-GB" sz="1800" dirty="0">
                <a:effectLst/>
                <a:latin typeface="NimbusSanL"/>
              </a:rPr>
              <a:t> c-MYB</a:t>
            </a:r>
            <a:r>
              <a:rPr lang="en-GB" sz="1800" dirty="0">
                <a:effectLst/>
                <a:latin typeface="CMSS8"/>
              </a:rPr>
              <a:t>+ </a:t>
            </a:r>
            <a:r>
              <a:rPr lang="en-GB" sz="1800" dirty="0" err="1">
                <a:solidFill>
                  <a:srgbClr val="BF003F"/>
                </a:solidFill>
                <a:effectLst/>
                <a:latin typeface="NimbusSanL"/>
              </a:rPr>
              <a:t>indétectable</a:t>
            </a:r>
            <a:r>
              <a:rPr lang="en-GB" sz="1800" dirty="0">
                <a:solidFill>
                  <a:srgbClr val="BF003F"/>
                </a:solidFill>
                <a:effectLst/>
                <a:latin typeface="NimbusSanL"/>
              </a:rPr>
              <a:t> </a:t>
            </a:r>
            <a:r>
              <a:rPr lang="en-GB" sz="1800" dirty="0">
                <a:effectLst/>
                <a:latin typeface="NimbusSanL"/>
              </a:rPr>
              <a:t>par </a:t>
            </a:r>
            <a:r>
              <a:rPr lang="en-GB" sz="1800" dirty="0" err="1">
                <a:effectLst/>
                <a:latin typeface="NimbusSanL"/>
              </a:rPr>
              <a:t>méthodes</a:t>
            </a:r>
            <a:r>
              <a:rPr lang="en-GB" sz="1800" dirty="0">
                <a:effectLst/>
                <a:latin typeface="NimbusSanL"/>
              </a:rPr>
              <a:t> </a:t>
            </a:r>
            <a:r>
              <a:rPr lang="en-GB" sz="1800" dirty="0" err="1">
                <a:effectLst/>
                <a:latin typeface="NimbusSanL"/>
              </a:rPr>
              <a:t>statistiques</a:t>
            </a:r>
            <a:r>
              <a:rPr lang="en-GB" sz="1800" dirty="0">
                <a:effectLst/>
                <a:latin typeface="NimbusSanL"/>
              </a:rPr>
              <a:t> </a:t>
            </a:r>
            <a:r>
              <a:rPr lang="en-GB" sz="1800" dirty="0" err="1">
                <a:effectLst/>
                <a:latin typeface="NimbusSanL"/>
              </a:rPr>
              <a:t>traditionnelles</a:t>
            </a:r>
            <a:r>
              <a:rPr lang="en-GB" sz="1800" dirty="0">
                <a:effectLst/>
                <a:latin typeface="NimbusSanL"/>
              </a:rPr>
              <a:t> </a:t>
            </a:r>
            <a:endParaRPr lang="en-GB" dirty="0">
              <a:effectLst/>
            </a:endParaRPr>
          </a:p>
          <a:p>
            <a:r>
              <a:rPr lang="en-GB" sz="1800" dirty="0">
                <a:effectLst/>
                <a:latin typeface="NimbusSanL"/>
              </a:rPr>
              <a:t>Existence du </a:t>
            </a:r>
            <a:r>
              <a:rPr lang="en-GB" sz="1800" dirty="0" err="1">
                <a:effectLst/>
                <a:latin typeface="NimbusSanL"/>
              </a:rPr>
              <a:t>groupe</a:t>
            </a:r>
            <a:r>
              <a:rPr lang="en-GB" sz="1800" dirty="0">
                <a:effectLst/>
                <a:latin typeface="NimbusSanL"/>
              </a:rPr>
              <a:t> de </a:t>
            </a:r>
            <a:r>
              <a:rPr lang="en-GB" sz="1800" dirty="0" err="1">
                <a:effectLst/>
                <a:latin typeface="NimbusSanL"/>
              </a:rPr>
              <a:t>tumeurs</a:t>
            </a:r>
            <a:r>
              <a:rPr lang="en-GB" sz="1800" dirty="0">
                <a:effectLst/>
                <a:latin typeface="NimbusSanL"/>
              </a:rPr>
              <a:t> c-MYB</a:t>
            </a:r>
            <a:r>
              <a:rPr lang="en-GB" sz="1800" dirty="0">
                <a:effectLst/>
                <a:latin typeface="CMSS8"/>
              </a:rPr>
              <a:t>+ </a:t>
            </a:r>
            <a:r>
              <a:rPr lang="en-GB" sz="1800" dirty="0" err="1">
                <a:effectLst/>
                <a:latin typeface="NimbusSanL"/>
              </a:rPr>
              <a:t>confirmée</a:t>
            </a:r>
            <a:r>
              <a:rPr lang="en-GB" sz="1800" dirty="0">
                <a:effectLst/>
                <a:latin typeface="NimbusSanL"/>
              </a:rPr>
              <a:t> </a:t>
            </a:r>
            <a:r>
              <a:rPr lang="en-GB" sz="1800" dirty="0" err="1">
                <a:effectLst/>
                <a:latin typeface="NimbusSanL"/>
              </a:rPr>
              <a:t>également</a:t>
            </a:r>
            <a:r>
              <a:rPr lang="en-GB" sz="1800" dirty="0">
                <a:effectLst/>
                <a:latin typeface="NimbusSanL"/>
              </a:rPr>
              <a:t> </a:t>
            </a:r>
            <a:r>
              <a:rPr lang="en-GB" sz="1800" dirty="0" err="1">
                <a:effectLst/>
                <a:latin typeface="NimbusSanL"/>
              </a:rPr>
              <a:t>en</a:t>
            </a:r>
            <a:r>
              <a:rPr lang="en-GB" sz="1800" dirty="0">
                <a:effectLst/>
                <a:latin typeface="NimbusSanL"/>
              </a:rPr>
              <a:t> deux </a:t>
            </a:r>
            <a:r>
              <a:rPr lang="en-GB" sz="1800" dirty="0" err="1">
                <a:effectLst/>
                <a:latin typeface="NimbusSanL"/>
              </a:rPr>
              <a:t>autres</a:t>
            </a:r>
            <a:r>
              <a:rPr lang="en-GB" sz="1800" dirty="0">
                <a:effectLst/>
                <a:latin typeface="NimbusSanL"/>
              </a:rPr>
              <a:t> bases de </a:t>
            </a:r>
            <a:r>
              <a:rPr lang="en-GB" sz="1800" dirty="0" err="1">
                <a:effectLst/>
                <a:latin typeface="NimbusSanL"/>
              </a:rPr>
              <a:t>données</a:t>
            </a:r>
            <a:r>
              <a:rPr lang="en-GB" sz="1800" dirty="0">
                <a:effectLst/>
                <a:latin typeface="NimbusSanL"/>
              </a:rPr>
              <a:t> </a:t>
            </a:r>
            <a:endParaRPr lang="en-GB" dirty="0">
              <a:effectLst/>
            </a:endParaRPr>
          </a:p>
          <a:p>
            <a:endParaRPr lang="en-CH" dirty="0"/>
          </a:p>
        </p:txBody>
      </p:sp>
      <p:sp>
        <p:nvSpPr>
          <p:cNvPr id="4" name="Slide Number Placeholder 3"/>
          <p:cNvSpPr>
            <a:spLocks noGrp="1"/>
          </p:cNvSpPr>
          <p:nvPr>
            <p:ph type="sldNum" sz="quarter" idx="5"/>
          </p:nvPr>
        </p:nvSpPr>
        <p:spPr/>
        <p:txBody>
          <a:bodyPr/>
          <a:lstStyle/>
          <a:p>
            <a:fld id="{40869EBE-4FF8-4346-9C6E-9F9DBEFC1ED3}" type="slidenum">
              <a:rPr lang="en-US" smtClean="0"/>
              <a:t>13</a:t>
            </a:fld>
            <a:endParaRPr lang="en-US"/>
          </a:p>
        </p:txBody>
      </p:sp>
    </p:spTree>
    <p:extLst>
      <p:ext uri="{BB962C8B-B14F-4D97-AF65-F5344CB8AC3E}">
        <p14:creationId xmlns:p14="http://schemas.microsoft.com/office/powerpoint/2010/main" val="3318498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Mapper</a:t>
            </a:r>
            <a:r>
              <a:rPr lang="en-US" baseline="0" dirty="0"/>
              <a:t> applied to vectorized voxel-based morphometry arising from fMRI of young boys suffering from Fragile X. </a:t>
            </a:r>
          </a:p>
          <a:p>
            <a:endParaRPr lang="en-US" baseline="0" dirty="0"/>
          </a:p>
          <a:p>
            <a:r>
              <a:rPr lang="en-US" baseline="0" dirty="0"/>
              <a:t>PCA1 and 2 for "measurements", Euclidean distance.</a:t>
            </a:r>
          </a:p>
          <a:p>
            <a:endParaRPr lang="en-US" baseline="0" dirty="0"/>
          </a:p>
          <a:p>
            <a:r>
              <a:rPr lang="en-US" baseline="0" dirty="0"/>
              <a:t>LH = larger grey and white matter volumes, worse clinical scores</a:t>
            </a:r>
            <a:endParaRPr lang="en-US" dirty="0"/>
          </a:p>
          <a:p>
            <a:endParaRPr lang="en-US" dirty="0"/>
          </a:p>
        </p:txBody>
      </p:sp>
      <p:sp>
        <p:nvSpPr>
          <p:cNvPr id="4" name="Slide Number Placeholder 3"/>
          <p:cNvSpPr>
            <a:spLocks noGrp="1"/>
          </p:cNvSpPr>
          <p:nvPr>
            <p:ph type="sldNum" sz="quarter" idx="5"/>
          </p:nvPr>
        </p:nvSpPr>
        <p:spPr/>
        <p:txBody>
          <a:bodyPr/>
          <a:lstStyle/>
          <a:p>
            <a:fld id="{40869EBE-4FF8-4346-9C6E-9F9DBEFC1ED3}" type="slidenum">
              <a:rPr lang="en-US" smtClean="0"/>
              <a:t>14</a:t>
            </a:fld>
            <a:endParaRPr lang="en-US"/>
          </a:p>
        </p:txBody>
      </p:sp>
    </p:spTree>
    <p:extLst>
      <p:ext uri="{BB962C8B-B14F-4D97-AF65-F5344CB8AC3E}">
        <p14:creationId xmlns:p14="http://schemas.microsoft.com/office/powerpoint/2010/main" val="2692324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45C0138-147C-CD4A-BF8C-C58858701C76}" type="datetimeFigureOut">
              <a:rPr lang="en-US" smtClean="0"/>
              <a:t>5/27/24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1A16A-A29F-8749-8FFB-EB5939574207}" type="slidenum">
              <a:rPr lang="en-US" smtClean="0"/>
              <a:t>‹N°›</a:t>
            </a:fld>
            <a:endParaRPr lang="en-US"/>
          </a:p>
        </p:txBody>
      </p:sp>
    </p:spTree>
    <p:extLst>
      <p:ext uri="{BB962C8B-B14F-4D97-AF65-F5344CB8AC3E}">
        <p14:creationId xmlns:p14="http://schemas.microsoft.com/office/powerpoint/2010/main" val="2638475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5C0138-147C-CD4A-BF8C-C58858701C76}" type="datetimeFigureOut">
              <a:rPr lang="en-US" smtClean="0"/>
              <a:t>5/27/24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1A16A-A29F-8749-8FFB-EB5939574207}" type="slidenum">
              <a:rPr lang="en-US" smtClean="0"/>
              <a:t>‹N°›</a:t>
            </a:fld>
            <a:endParaRPr lang="en-US"/>
          </a:p>
        </p:txBody>
      </p:sp>
    </p:spTree>
    <p:extLst>
      <p:ext uri="{BB962C8B-B14F-4D97-AF65-F5344CB8AC3E}">
        <p14:creationId xmlns:p14="http://schemas.microsoft.com/office/powerpoint/2010/main" val="213045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5C0138-147C-CD4A-BF8C-C58858701C76}" type="datetimeFigureOut">
              <a:rPr lang="en-US" smtClean="0"/>
              <a:t>5/27/24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1A16A-A29F-8749-8FFB-EB5939574207}" type="slidenum">
              <a:rPr lang="en-US" smtClean="0"/>
              <a:t>‹N°›</a:t>
            </a:fld>
            <a:endParaRPr lang="en-US"/>
          </a:p>
        </p:txBody>
      </p:sp>
    </p:spTree>
    <p:extLst>
      <p:ext uri="{BB962C8B-B14F-4D97-AF65-F5344CB8AC3E}">
        <p14:creationId xmlns:p14="http://schemas.microsoft.com/office/powerpoint/2010/main" val="3069331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9BCC2C6-C392-5F43-9E7D-7344A676A8E3}" type="datetimeFigureOut">
              <a:rPr lang="en-US" smtClean="0"/>
              <a:t>5/27/24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392F4F-5A8F-944D-9C4B-7B4EE96610C7}" type="slidenum">
              <a:rPr lang="en-US" smtClean="0"/>
              <a:t>‹N°›</a:t>
            </a:fld>
            <a:endParaRPr lang="en-US"/>
          </a:p>
        </p:txBody>
      </p:sp>
    </p:spTree>
    <p:extLst>
      <p:ext uri="{BB962C8B-B14F-4D97-AF65-F5344CB8AC3E}">
        <p14:creationId xmlns:p14="http://schemas.microsoft.com/office/powerpoint/2010/main" val="16079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BCC2C6-C392-5F43-9E7D-7344A676A8E3}" type="datetimeFigureOut">
              <a:rPr lang="en-US" smtClean="0"/>
              <a:t>5/27/24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392F4F-5A8F-944D-9C4B-7B4EE96610C7}" type="slidenum">
              <a:rPr lang="en-US" smtClean="0"/>
              <a:t>‹N°›</a:t>
            </a:fld>
            <a:endParaRPr lang="en-US"/>
          </a:p>
        </p:txBody>
      </p:sp>
    </p:spTree>
    <p:extLst>
      <p:ext uri="{BB962C8B-B14F-4D97-AF65-F5344CB8AC3E}">
        <p14:creationId xmlns:p14="http://schemas.microsoft.com/office/powerpoint/2010/main" val="84510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BCC2C6-C392-5F43-9E7D-7344A676A8E3}" type="datetimeFigureOut">
              <a:rPr lang="en-US" smtClean="0"/>
              <a:t>5/27/24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392F4F-5A8F-944D-9C4B-7B4EE96610C7}" type="slidenum">
              <a:rPr lang="en-US" smtClean="0"/>
              <a:t>‹N°›</a:t>
            </a:fld>
            <a:endParaRPr lang="en-US"/>
          </a:p>
        </p:txBody>
      </p:sp>
    </p:spTree>
    <p:extLst>
      <p:ext uri="{BB962C8B-B14F-4D97-AF65-F5344CB8AC3E}">
        <p14:creationId xmlns:p14="http://schemas.microsoft.com/office/powerpoint/2010/main" val="138242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BCC2C6-C392-5F43-9E7D-7344A676A8E3}" type="datetimeFigureOut">
              <a:rPr lang="en-US" smtClean="0"/>
              <a:t>5/27/24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392F4F-5A8F-944D-9C4B-7B4EE96610C7}" type="slidenum">
              <a:rPr lang="en-US" smtClean="0"/>
              <a:t>‹N°›</a:t>
            </a:fld>
            <a:endParaRPr lang="en-US"/>
          </a:p>
        </p:txBody>
      </p:sp>
    </p:spTree>
    <p:extLst>
      <p:ext uri="{BB962C8B-B14F-4D97-AF65-F5344CB8AC3E}">
        <p14:creationId xmlns:p14="http://schemas.microsoft.com/office/powerpoint/2010/main" val="354555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BCC2C6-C392-5F43-9E7D-7344A676A8E3}" type="datetimeFigureOut">
              <a:rPr lang="en-US" smtClean="0"/>
              <a:t>5/27/24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392F4F-5A8F-944D-9C4B-7B4EE96610C7}" type="slidenum">
              <a:rPr lang="en-US" smtClean="0"/>
              <a:t>‹N°›</a:t>
            </a:fld>
            <a:endParaRPr lang="en-US"/>
          </a:p>
        </p:txBody>
      </p:sp>
    </p:spTree>
    <p:extLst>
      <p:ext uri="{BB962C8B-B14F-4D97-AF65-F5344CB8AC3E}">
        <p14:creationId xmlns:p14="http://schemas.microsoft.com/office/powerpoint/2010/main" val="34751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BCC2C6-C392-5F43-9E7D-7344A676A8E3}" type="datetimeFigureOut">
              <a:rPr lang="en-US" smtClean="0"/>
              <a:t>5/27/24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392F4F-5A8F-944D-9C4B-7B4EE96610C7}" type="slidenum">
              <a:rPr lang="en-US" smtClean="0"/>
              <a:t>‹N°›</a:t>
            </a:fld>
            <a:endParaRPr lang="en-US"/>
          </a:p>
        </p:txBody>
      </p:sp>
    </p:spTree>
    <p:extLst>
      <p:ext uri="{BB962C8B-B14F-4D97-AF65-F5344CB8AC3E}">
        <p14:creationId xmlns:p14="http://schemas.microsoft.com/office/powerpoint/2010/main" val="3140151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BCC2C6-C392-5F43-9E7D-7344A676A8E3}" type="datetimeFigureOut">
              <a:rPr lang="en-US" smtClean="0"/>
              <a:t>5/27/24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392F4F-5A8F-944D-9C4B-7B4EE96610C7}" type="slidenum">
              <a:rPr lang="en-US" smtClean="0"/>
              <a:t>‹N°›</a:t>
            </a:fld>
            <a:endParaRPr lang="en-US"/>
          </a:p>
        </p:txBody>
      </p:sp>
    </p:spTree>
    <p:extLst>
      <p:ext uri="{BB962C8B-B14F-4D97-AF65-F5344CB8AC3E}">
        <p14:creationId xmlns:p14="http://schemas.microsoft.com/office/powerpoint/2010/main" val="115969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BCC2C6-C392-5F43-9E7D-7344A676A8E3}" type="datetimeFigureOut">
              <a:rPr lang="en-US" smtClean="0"/>
              <a:t>5/27/24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392F4F-5A8F-944D-9C4B-7B4EE96610C7}" type="slidenum">
              <a:rPr lang="en-US" smtClean="0"/>
              <a:t>‹N°›</a:t>
            </a:fld>
            <a:endParaRPr lang="en-US"/>
          </a:p>
        </p:txBody>
      </p:sp>
    </p:spTree>
    <p:extLst>
      <p:ext uri="{BB962C8B-B14F-4D97-AF65-F5344CB8AC3E}">
        <p14:creationId xmlns:p14="http://schemas.microsoft.com/office/powerpoint/2010/main" val="2670111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5C0138-147C-CD4A-BF8C-C58858701C76}" type="datetimeFigureOut">
              <a:rPr lang="en-US" smtClean="0"/>
              <a:t>5/27/24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1A16A-A29F-8749-8FFB-EB5939574207}" type="slidenum">
              <a:rPr lang="en-US" smtClean="0"/>
              <a:t>‹N°›</a:t>
            </a:fld>
            <a:endParaRPr lang="en-US"/>
          </a:p>
        </p:txBody>
      </p:sp>
    </p:spTree>
    <p:extLst>
      <p:ext uri="{BB962C8B-B14F-4D97-AF65-F5344CB8AC3E}">
        <p14:creationId xmlns:p14="http://schemas.microsoft.com/office/powerpoint/2010/main" val="206179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BCC2C6-C392-5F43-9E7D-7344A676A8E3}" type="datetimeFigureOut">
              <a:rPr lang="en-US" smtClean="0"/>
              <a:t>5/27/24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392F4F-5A8F-944D-9C4B-7B4EE96610C7}" type="slidenum">
              <a:rPr lang="en-US" smtClean="0"/>
              <a:t>‹N°›</a:t>
            </a:fld>
            <a:endParaRPr lang="en-US"/>
          </a:p>
        </p:txBody>
      </p:sp>
    </p:spTree>
    <p:extLst>
      <p:ext uri="{BB962C8B-B14F-4D97-AF65-F5344CB8AC3E}">
        <p14:creationId xmlns:p14="http://schemas.microsoft.com/office/powerpoint/2010/main" val="91466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BCC2C6-C392-5F43-9E7D-7344A676A8E3}" type="datetimeFigureOut">
              <a:rPr lang="en-US" smtClean="0"/>
              <a:t>5/27/24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392F4F-5A8F-944D-9C4B-7B4EE96610C7}" type="slidenum">
              <a:rPr lang="en-US" smtClean="0"/>
              <a:t>‹N°›</a:t>
            </a:fld>
            <a:endParaRPr lang="en-US"/>
          </a:p>
        </p:txBody>
      </p:sp>
    </p:spTree>
    <p:extLst>
      <p:ext uri="{BB962C8B-B14F-4D97-AF65-F5344CB8AC3E}">
        <p14:creationId xmlns:p14="http://schemas.microsoft.com/office/powerpoint/2010/main" val="306621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BCC2C6-C392-5F43-9E7D-7344A676A8E3}" type="datetimeFigureOut">
              <a:rPr lang="en-US" smtClean="0"/>
              <a:t>5/27/24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392F4F-5A8F-944D-9C4B-7B4EE96610C7}" type="slidenum">
              <a:rPr lang="en-US" smtClean="0"/>
              <a:t>‹N°›</a:t>
            </a:fld>
            <a:endParaRPr lang="en-US"/>
          </a:p>
        </p:txBody>
      </p:sp>
    </p:spTree>
    <p:extLst>
      <p:ext uri="{BB962C8B-B14F-4D97-AF65-F5344CB8AC3E}">
        <p14:creationId xmlns:p14="http://schemas.microsoft.com/office/powerpoint/2010/main" val="981836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45C0138-147C-CD4A-BF8C-C58858701C76}" type="datetimeFigureOut">
              <a:rPr lang="en-US" smtClean="0"/>
              <a:t>5/27/24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1A16A-A29F-8749-8FFB-EB5939574207}" type="slidenum">
              <a:rPr lang="en-US" smtClean="0"/>
              <a:t>‹N°›</a:t>
            </a:fld>
            <a:endParaRPr lang="en-US"/>
          </a:p>
        </p:txBody>
      </p:sp>
    </p:spTree>
    <p:extLst>
      <p:ext uri="{BB962C8B-B14F-4D97-AF65-F5344CB8AC3E}">
        <p14:creationId xmlns:p14="http://schemas.microsoft.com/office/powerpoint/2010/main" val="1130676691"/>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5C0138-147C-CD4A-BF8C-C58858701C76}" type="datetimeFigureOut">
              <a:rPr lang="en-US" smtClean="0"/>
              <a:t>5/27/24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1A16A-A29F-8749-8FFB-EB5939574207}" type="slidenum">
              <a:rPr lang="en-US" smtClean="0"/>
              <a:t>‹N°›</a:t>
            </a:fld>
            <a:endParaRPr lang="en-US"/>
          </a:p>
        </p:txBody>
      </p:sp>
    </p:spTree>
    <p:extLst>
      <p:ext uri="{BB962C8B-B14F-4D97-AF65-F5344CB8AC3E}">
        <p14:creationId xmlns:p14="http://schemas.microsoft.com/office/powerpoint/2010/main" val="187807118"/>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5C0138-147C-CD4A-BF8C-C58858701C76}" type="datetimeFigureOut">
              <a:rPr lang="en-US" smtClean="0"/>
              <a:t>5/27/24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1A16A-A29F-8749-8FFB-EB5939574207}" type="slidenum">
              <a:rPr lang="en-US" smtClean="0"/>
              <a:t>‹N°›</a:t>
            </a:fld>
            <a:endParaRPr lang="en-US"/>
          </a:p>
        </p:txBody>
      </p:sp>
    </p:spTree>
    <p:extLst>
      <p:ext uri="{BB962C8B-B14F-4D97-AF65-F5344CB8AC3E}">
        <p14:creationId xmlns:p14="http://schemas.microsoft.com/office/powerpoint/2010/main" val="2630825417"/>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45C0138-147C-CD4A-BF8C-C58858701C76}" type="datetimeFigureOut">
              <a:rPr lang="en-US" smtClean="0"/>
              <a:t>5/27/24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1A16A-A29F-8749-8FFB-EB5939574207}" type="slidenum">
              <a:rPr lang="en-US" smtClean="0"/>
              <a:t>‹N°›</a:t>
            </a:fld>
            <a:endParaRPr lang="en-US"/>
          </a:p>
        </p:txBody>
      </p:sp>
    </p:spTree>
    <p:extLst>
      <p:ext uri="{BB962C8B-B14F-4D97-AF65-F5344CB8AC3E}">
        <p14:creationId xmlns:p14="http://schemas.microsoft.com/office/powerpoint/2010/main" val="105200259"/>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45C0138-147C-CD4A-BF8C-C58858701C76}" type="datetimeFigureOut">
              <a:rPr lang="en-US" smtClean="0"/>
              <a:t>5/27/24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1A16A-A29F-8749-8FFB-EB5939574207}" type="slidenum">
              <a:rPr lang="en-US" smtClean="0"/>
              <a:t>‹N°›</a:t>
            </a:fld>
            <a:endParaRPr lang="en-US"/>
          </a:p>
        </p:txBody>
      </p:sp>
    </p:spTree>
    <p:extLst>
      <p:ext uri="{BB962C8B-B14F-4D97-AF65-F5344CB8AC3E}">
        <p14:creationId xmlns:p14="http://schemas.microsoft.com/office/powerpoint/2010/main" val="3944868767"/>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45C0138-147C-CD4A-BF8C-C58858701C76}" type="datetimeFigureOut">
              <a:rPr lang="en-US" smtClean="0"/>
              <a:t>5/27/24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1A16A-A29F-8749-8FFB-EB5939574207}" type="slidenum">
              <a:rPr lang="en-US" smtClean="0"/>
              <a:t>‹N°›</a:t>
            </a:fld>
            <a:endParaRPr lang="en-US"/>
          </a:p>
        </p:txBody>
      </p:sp>
    </p:spTree>
    <p:extLst>
      <p:ext uri="{BB962C8B-B14F-4D97-AF65-F5344CB8AC3E}">
        <p14:creationId xmlns:p14="http://schemas.microsoft.com/office/powerpoint/2010/main" val="1700448852"/>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5C0138-147C-CD4A-BF8C-C58858701C76}" type="datetimeFigureOut">
              <a:rPr lang="en-US" smtClean="0"/>
              <a:t>5/27/24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1A16A-A29F-8749-8FFB-EB5939574207}" type="slidenum">
              <a:rPr lang="en-US" smtClean="0"/>
              <a:t>‹N°›</a:t>
            </a:fld>
            <a:endParaRPr lang="en-US"/>
          </a:p>
        </p:txBody>
      </p:sp>
    </p:spTree>
    <p:extLst>
      <p:ext uri="{BB962C8B-B14F-4D97-AF65-F5344CB8AC3E}">
        <p14:creationId xmlns:p14="http://schemas.microsoft.com/office/powerpoint/2010/main" val="341443086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5C0138-147C-CD4A-BF8C-C58858701C76}" type="datetimeFigureOut">
              <a:rPr lang="en-US" smtClean="0"/>
              <a:t>5/27/24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1A16A-A29F-8749-8FFB-EB5939574207}" type="slidenum">
              <a:rPr lang="en-US" smtClean="0"/>
              <a:t>‹N°›</a:t>
            </a:fld>
            <a:endParaRPr lang="en-US"/>
          </a:p>
        </p:txBody>
      </p:sp>
    </p:spTree>
    <p:extLst>
      <p:ext uri="{BB962C8B-B14F-4D97-AF65-F5344CB8AC3E}">
        <p14:creationId xmlns:p14="http://schemas.microsoft.com/office/powerpoint/2010/main" val="2507829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45C0138-147C-CD4A-BF8C-C58858701C76}" type="datetimeFigureOut">
              <a:rPr lang="en-US" smtClean="0"/>
              <a:t>5/27/24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1A16A-A29F-8749-8FFB-EB5939574207}" type="slidenum">
              <a:rPr lang="en-US" smtClean="0"/>
              <a:t>‹N°›</a:t>
            </a:fld>
            <a:endParaRPr lang="en-US"/>
          </a:p>
        </p:txBody>
      </p:sp>
    </p:spTree>
    <p:extLst>
      <p:ext uri="{BB962C8B-B14F-4D97-AF65-F5344CB8AC3E}">
        <p14:creationId xmlns:p14="http://schemas.microsoft.com/office/powerpoint/2010/main" val="1749723311"/>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45C0138-147C-CD4A-BF8C-C58858701C76}" type="datetimeFigureOut">
              <a:rPr lang="en-US" smtClean="0"/>
              <a:t>5/27/24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1A16A-A29F-8749-8FFB-EB5939574207}" type="slidenum">
              <a:rPr lang="en-US" smtClean="0"/>
              <a:t>‹N°›</a:t>
            </a:fld>
            <a:endParaRPr lang="en-US"/>
          </a:p>
        </p:txBody>
      </p:sp>
    </p:spTree>
    <p:extLst>
      <p:ext uri="{BB962C8B-B14F-4D97-AF65-F5344CB8AC3E}">
        <p14:creationId xmlns:p14="http://schemas.microsoft.com/office/powerpoint/2010/main" val="2944034108"/>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5C0138-147C-CD4A-BF8C-C58858701C76}" type="datetimeFigureOut">
              <a:rPr lang="en-US" smtClean="0"/>
              <a:t>5/27/24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1A16A-A29F-8749-8FFB-EB5939574207}" type="slidenum">
              <a:rPr lang="en-US" smtClean="0"/>
              <a:t>‹N°›</a:t>
            </a:fld>
            <a:endParaRPr lang="en-US"/>
          </a:p>
        </p:txBody>
      </p:sp>
    </p:spTree>
    <p:extLst>
      <p:ext uri="{BB962C8B-B14F-4D97-AF65-F5344CB8AC3E}">
        <p14:creationId xmlns:p14="http://schemas.microsoft.com/office/powerpoint/2010/main" val="123164166"/>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5C0138-147C-CD4A-BF8C-C58858701C76}" type="datetimeFigureOut">
              <a:rPr lang="en-US" smtClean="0"/>
              <a:t>5/27/24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1A16A-A29F-8749-8FFB-EB5939574207}" type="slidenum">
              <a:rPr lang="en-US" smtClean="0"/>
              <a:t>‹N°›</a:t>
            </a:fld>
            <a:endParaRPr lang="en-US"/>
          </a:p>
        </p:txBody>
      </p:sp>
    </p:spTree>
    <p:extLst>
      <p:ext uri="{BB962C8B-B14F-4D97-AF65-F5344CB8AC3E}">
        <p14:creationId xmlns:p14="http://schemas.microsoft.com/office/powerpoint/2010/main" val="1195982182"/>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4" name="Google Shape;64;p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‹N°›</a:t>
            </a:fld>
            <a:endParaRPr lang="en-GB"/>
          </a:p>
        </p:txBody>
      </p:sp>
    </p:spTree>
    <p:extLst>
      <p:ext uri="{BB962C8B-B14F-4D97-AF65-F5344CB8AC3E}">
        <p14:creationId xmlns:p14="http://schemas.microsoft.com/office/powerpoint/2010/main" val="1447826170"/>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45C0138-147C-CD4A-BF8C-C58858701C76}" type="datetimeFigureOut">
              <a:rPr lang="en-US" smtClean="0"/>
              <a:t>5/27/24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1A16A-A29F-8749-8FFB-EB5939574207}" type="slidenum">
              <a:rPr lang="en-US" smtClean="0"/>
              <a:t>‹N°›</a:t>
            </a:fld>
            <a:endParaRPr lang="en-US"/>
          </a:p>
        </p:txBody>
      </p:sp>
    </p:spTree>
    <p:extLst>
      <p:ext uri="{BB962C8B-B14F-4D97-AF65-F5344CB8AC3E}">
        <p14:creationId xmlns:p14="http://schemas.microsoft.com/office/powerpoint/2010/main" val="1848875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45C0138-147C-CD4A-BF8C-C58858701C76}" type="datetimeFigureOut">
              <a:rPr lang="en-US" smtClean="0"/>
              <a:t>5/27/24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1A16A-A29F-8749-8FFB-EB5939574207}" type="slidenum">
              <a:rPr lang="en-US" smtClean="0"/>
              <a:t>‹N°›</a:t>
            </a:fld>
            <a:endParaRPr lang="en-US"/>
          </a:p>
        </p:txBody>
      </p:sp>
    </p:spTree>
    <p:extLst>
      <p:ext uri="{BB962C8B-B14F-4D97-AF65-F5344CB8AC3E}">
        <p14:creationId xmlns:p14="http://schemas.microsoft.com/office/powerpoint/2010/main" val="374252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45C0138-147C-CD4A-BF8C-C58858701C76}" type="datetimeFigureOut">
              <a:rPr lang="en-US" smtClean="0"/>
              <a:t>5/27/24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1A16A-A29F-8749-8FFB-EB5939574207}" type="slidenum">
              <a:rPr lang="en-US" smtClean="0"/>
              <a:t>‹N°›</a:t>
            </a:fld>
            <a:endParaRPr lang="en-US"/>
          </a:p>
        </p:txBody>
      </p:sp>
    </p:spTree>
    <p:extLst>
      <p:ext uri="{BB962C8B-B14F-4D97-AF65-F5344CB8AC3E}">
        <p14:creationId xmlns:p14="http://schemas.microsoft.com/office/powerpoint/2010/main" val="3904344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5C0138-147C-CD4A-BF8C-C58858701C76}" type="datetimeFigureOut">
              <a:rPr lang="en-US" smtClean="0"/>
              <a:t>5/27/24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1A16A-A29F-8749-8FFB-EB5939574207}" type="slidenum">
              <a:rPr lang="en-US" smtClean="0"/>
              <a:t>‹N°›</a:t>
            </a:fld>
            <a:endParaRPr lang="en-US"/>
          </a:p>
        </p:txBody>
      </p:sp>
    </p:spTree>
    <p:extLst>
      <p:ext uri="{BB962C8B-B14F-4D97-AF65-F5344CB8AC3E}">
        <p14:creationId xmlns:p14="http://schemas.microsoft.com/office/powerpoint/2010/main" val="3434229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45C0138-147C-CD4A-BF8C-C58858701C76}" type="datetimeFigureOut">
              <a:rPr lang="en-US" smtClean="0"/>
              <a:t>5/27/24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1A16A-A29F-8749-8FFB-EB5939574207}" type="slidenum">
              <a:rPr lang="en-US" smtClean="0"/>
              <a:t>‹N°›</a:t>
            </a:fld>
            <a:endParaRPr lang="en-US"/>
          </a:p>
        </p:txBody>
      </p:sp>
    </p:spTree>
    <p:extLst>
      <p:ext uri="{BB962C8B-B14F-4D97-AF65-F5344CB8AC3E}">
        <p14:creationId xmlns:p14="http://schemas.microsoft.com/office/powerpoint/2010/main" val="1054815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45C0138-147C-CD4A-BF8C-C58858701C76}" type="datetimeFigureOut">
              <a:rPr lang="en-US" smtClean="0"/>
              <a:t>5/27/24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1A16A-A29F-8749-8FFB-EB5939574207}" type="slidenum">
              <a:rPr lang="en-US" smtClean="0"/>
              <a:t>‹N°›</a:t>
            </a:fld>
            <a:endParaRPr lang="en-US"/>
          </a:p>
        </p:txBody>
      </p:sp>
    </p:spTree>
    <p:extLst>
      <p:ext uri="{BB962C8B-B14F-4D97-AF65-F5344CB8AC3E}">
        <p14:creationId xmlns:p14="http://schemas.microsoft.com/office/powerpoint/2010/main" val="1082524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5C0138-147C-CD4A-BF8C-C58858701C76}" type="datetimeFigureOut">
              <a:rPr lang="en-US" smtClean="0"/>
              <a:t>5/27/24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1A16A-A29F-8749-8FFB-EB5939574207}" type="slidenum">
              <a:rPr lang="en-US" smtClean="0"/>
              <a:t>‹N°›</a:t>
            </a:fld>
            <a:endParaRPr lang="en-US"/>
          </a:p>
        </p:txBody>
      </p:sp>
    </p:spTree>
    <p:extLst>
      <p:ext uri="{BB962C8B-B14F-4D97-AF65-F5344CB8AC3E}">
        <p14:creationId xmlns:p14="http://schemas.microsoft.com/office/powerpoint/2010/main" val="953305098"/>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BCC2C6-C392-5F43-9E7D-7344A676A8E3}" type="datetimeFigureOut">
              <a:rPr lang="en-US" smtClean="0"/>
              <a:t>5/27/24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392F4F-5A8F-944D-9C4B-7B4EE96610C7}" type="slidenum">
              <a:rPr lang="en-US" smtClean="0"/>
              <a:t>‹N°›</a:t>
            </a:fld>
            <a:endParaRPr lang="en-US"/>
          </a:p>
        </p:txBody>
      </p:sp>
    </p:spTree>
    <p:extLst>
      <p:ext uri="{BB962C8B-B14F-4D97-AF65-F5344CB8AC3E}">
        <p14:creationId xmlns:p14="http://schemas.microsoft.com/office/powerpoint/2010/main" val="316547387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5C0138-147C-CD4A-BF8C-C58858701C76}" type="datetimeFigureOut">
              <a:rPr lang="en-US" smtClean="0"/>
              <a:t>5/27/24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1A16A-A29F-8749-8FFB-EB5939574207}" type="slidenum">
              <a:rPr lang="en-US" smtClean="0"/>
              <a:t>‹N°›</a:t>
            </a:fld>
            <a:endParaRPr lang="en-US"/>
          </a:p>
        </p:txBody>
      </p:sp>
    </p:spTree>
    <p:extLst>
      <p:ext uri="{BB962C8B-B14F-4D97-AF65-F5344CB8AC3E}">
        <p14:creationId xmlns:p14="http://schemas.microsoft.com/office/powerpoint/2010/main" val="2391786314"/>
      </p:ext>
    </p:extLst>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1000"/>
            <a:extLst>
              <a:ext uri="{BEBA8EAE-BF5A-486C-A8C5-ECC9F3942E4B}">
                <a14:imgProps xmlns:a14="http://schemas.microsoft.com/office/drawing/2010/main">
                  <a14:imgLayer r:embed="rId4">
                    <a14:imgEffect>
                      <a14:colorTemperature colorTemp="6494"/>
                    </a14:imgEffect>
                    <a14:imgEffect>
                      <a14:saturation sat="79000"/>
                    </a14:imgEffect>
                    <a14:imgEffect>
                      <a14:brightnessContrast bright="-39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E4D195-C7B3-6C4B-9135-70B348E3B08A}"/>
              </a:ext>
            </a:extLst>
          </p:cNvPr>
          <p:cNvPicPr>
            <a:picLocks noChangeAspect="1"/>
          </p:cNvPicPr>
          <p:nvPr/>
        </p:nvPicPr>
        <p:blipFill>
          <a:blip r:embed="rId5"/>
          <a:stretch>
            <a:fillRect/>
          </a:stretch>
        </p:blipFill>
        <p:spPr>
          <a:xfrm>
            <a:off x="5005377" y="6055933"/>
            <a:ext cx="2181246" cy="944015"/>
          </a:xfrm>
          <a:prstGeom prst="rect">
            <a:avLst/>
          </a:prstGeom>
        </p:spPr>
      </p:pic>
      <p:sp>
        <p:nvSpPr>
          <p:cNvPr id="4" name="TextBox 3">
            <a:extLst>
              <a:ext uri="{FF2B5EF4-FFF2-40B4-BE49-F238E27FC236}">
                <a16:creationId xmlns:a16="http://schemas.microsoft.com/office/drawing/2014/main" id="{88D37B93-9263-AC49-8D7F-BC73C8626682}"/>
              </a:ext>
            </a:extLst>
          </p:cNvPr>
          <p:cNvSpPr txBox="1"/>
          <p:nvPr/>
        </p:nvSpPr>
        <p:spPr>
          <a:xfrm>
            <a:off x="1046922" y="2354410"/>
            <a:ext cx="10098156" cy="2062103"/>
          </a:xfrm>
          <a:prstGeom prst="rect">
            <a:avLst/>
          </a:prstGeom>
          <a:noFill/>
        </p:spPr>
        <p:txBody>
          <a:bodyPr wrap="square" rtlCol="0">
            <a:spAutoFit/>
          </a:bodyPr>
          <a:lstStyle/>
          <a:p>
            <a:r>
              <a:rPr lang="en-US" sz="4400" dirty="0"/>
              <a:t>Topological Data Analysis: </a:t>
            </a:r>
          </a:p>
          <a:p>
            <a:r>
              <a:rPr lang="en-US" sz="4400" dirty="0"/>
              <a:t>extracting </a:t>
            </a:r>
            <a:r>
              <a:rPr lang="en-US" sz="4400"/>
              <a:t>insights from the </a:t>
            </a:r>
            <a:r>
              <a:rPr lang="en-US" sz="4400" dirty="0"/>
              <a:t>“shape” of data</a:t>
            </a:r>
          </a:p>
          <a:p>
            <a:endParaRPr lang="en-US" sz="4000" dirty="0">
              <a:solidFill>
                <a:schemeClr val="accent4"/>
              </a:solidFill>
            </a:endParaRPr>
          </a:p>
        </p:txBody>
      </p:sp>
      <p:sp>
        <p:nvSpPr>
          <p:cNvPr id="8" name="TextBox 7">
            <a:extLst>
              <a:ext uri="{FF2B5EF4-FFF2-40B4-BE49-F238E27FC236}">
                <a16:creationId xmlns:a16="http://schemas.microsoft.com/office/drawing/2014/main" id="{EB0F8636-7003-FF45-B370-6DF043E4FE75}"/>
              </a:ext>
            </a:extLst>
          </p:cNvPr>
          <p:cNvSpPr txBox="1"/>
          <p:nvPr/>
        </p:nvSpPr>
        <p:spPr>
          <a:xfrm>
            <a:off x="3241732" y="4416513"/>
            <a:ext cx="5708550" cy="954107"/>
          </a:xfrm>
          <a:prstGeom prst="rect">
            <a:avLst/>
          </a:prstGeom>
          <a:noFill/>
        </p:spPr>
        <p:txBody>
          <a:bodyPr wrap="none" rtlCol="0">
            <a:spAutoFit/>
          </a:bodyPr>
          <a:lstStyle/>
          <a:p>
            <a:pPr algn="ctr"/>
            <a:r>
              <a:rPr lang="en-US" sz="2800" dirty="0"/>
              <a:t>55e </a:t>
            </a:r>
            <a:r>
              <a:rPr lang="en-US" sz="2800" dirty="0" err="1"/>
              <a:t>Journées</a:t>
            </a:r>
            <a:r>
              <a:rPr lang="en-US" sz="2800" dirty="0"/>
              <a:t> de </a:t>
            </a:r>
            <a:r>
              <a:rPr lang="en-US" sz="2800" dirty="0" err="1"/>
              <a:t>statistique</a:t>
            </a:r>
            <a:r>
              <a:rPr lang="en-US" sz="2800" dirty="0"/>
              <a:t> de la </a:t>
            </a:r>
            <a:r>
              <a:rPr lang="en-US" sz="2800" dirty="0" err="1"/>
              <a:t>SFdS</a:t>
            </a:r>
            <a:endParaRPr lang="en-US" sz="2800" dirty="0"/>
          </a:p>
          <a:p>
            <a:pPr algn="ctr"/>
            <a:r>
              <a:rPr lang="en-US" sz="2800" dirty="0"/>
              <a:t>27 May 2024</a:t>
            </a:r>
          </a:p>
        </p:txBody>
      </p:sp>
    </p:spTree>
    <p:extLst>
      <p:ext uri="{BB962C8B-B14F-4D97-AF65-F5344CB8AC3E}">
        <p14:creationId xmlns:p14="http://schemas.microsoft.com/office/powerpoint/2010/main" val="115648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AF728-F182-5C42-8605-1A09A6778C1D}"/>
              </a:ext>
            </a:extLst>
          </p:cNvPr>
          <p:cNvSpPr>
            <a:spLocks noGrp="1"/>
          </p:cNvSpPr>
          <p:nvPr>
            <p:ph type="title"/>
          </p:nvPr>
        </p:nvSpPr>
        <p:spPr/>
        <p:txBody>
          <a:bodyPr/>
          <a:lstStyle/>
          <a:p>
            <a:r>
              <a:rPr lang="en-CH" dirty="0"/>
              <a:t>Mapper</a:t>
            </a:r>
          </a:p>
        </p:txBody>
      </p:sp>
      <p:sp>
        <p:nvSpPr>
          <p:cNvPr id="3" name="Text Placeholder 2">
            <a:extLst>
              <a:ext uri="{FF2B5EF4-FFF2-40B4-BE49-F238E27FC236}">
                <a16:creationId xmlns:a16="http://schemas.microsoft.com/office/drawing/2014/main" id="{63AF9441-6044-944E-A64A-0D120B9A381A}"/>
              </a:ext>
            </a:extLst>
          </p:cNvPr>
          <p:cNvSpPr>
            <a:spLocks noGrp="1"/>
          </p:cNvSpPr>
          <p:nvPr>
            <p:ph type="body" idx="1"/>
          </p:nvPr>
        </p:nvSpPr>
        <p:spPr/>
        <p:txBody>
          <a:bodyPr/>
          <a:lstStyle/>
          <a:p>
            <a:endParaRPr lang="en-CH"/>
          </a:p>
        </p:txBody>
      </p:sp>
    </p:spTree>
    <p:extLst>
      <p:ext uri="{BB962C8B-B14F-4D97-AF65-F5344CB8AC3E}">
        <p14:creationId xmlns:p14="http://schemas.microsoft.com/office/powerpoint/2010/main" val="3941130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1CD5E-8D74-2E41-A3FF-7CAC06188B31}"/>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86442363-B9DC-6C4E-96E8-2EACDF41909C}"/>
              </a:ext>
            </a:extLst>
          </p:cNvPr>
          <p:cNvSpPr>
            <a:spLocks noGrp="1"/>
          </p:cNvSpPr>
          <p:nvPr>
            <p:ph idx="1"/>
          </p:nvPr>
        </p:nvSpPr>
        <p:spPr/>
        <p:txBody>
          <a:bodyPr>
            <a:normAutofit fontScale="92500" lnSpcReduction="10000"/>
          </a:bodyPr>
          <a:lstStyle/>
          <a:p>
            <a:r>
              <a:rPr lang="en-US" dirty="0"/>
              <a:t>(Mostly) </a:t>
            </a:r>
            <a:r>
              <a:rPr lang="en-US" dirty="0">
                <a:solidFill>
                  <a:schemeClr val="accent6"/>
                </a:solidFill>
              </a:rPr>
              <a:t>unsupervised</a:t>
            </a:r>
            <a:r>
              <a:rPr lang="en-US" dirty="0"/>
              <a:t> </a:t>
            </a:r>
            <a:r>
              <a:rPr lang="en-US" dirty="0" err="1"/>
              <a:t>mutivariate</a:t>
            </a:r>
            <a:r>
              <a:rPr lang="en-US" dirty="0"/>
              <a:t> pattern analysis of high-dimensional data, retains </a:t>
            </a:r>
            <a:r>
              <a:rPr lang="en-US" dirty="0">
                <a:solidFill>
                  <a:schemeClr val="accent6"/>
                </a:solidFill>
              </a:rPr>
              <a:t>more information than PCA</a:t>
            </a:r>
          </a:p>
          <a:p>
            <a:r>
              <a:rPr lang="en-US" dirty="0"/>
              <a:t>Produces a </a:t>
            </a:r>
            <a:r>
              <a:rPr lang="en-US" dirty="0">
                <a:solidFill>
                  <a:schemeClr val="accent6"/>
                </a:solidFill>
              </a:rPr>
              <a:t>compressed visual representation </a:t>
            </a:r>
            <a:r>
              <a:rPr lang="en-US" dirty="0"/>
              <a:t>of the data, providing a strong indication of where to look for </a:t>
            </a:r>
            <a:r>
              <a:rPr lang="en-US" dirty="0">
                <a:solidFill>
                  <a:schemeClr val="accent6"/>
                </a:solidFill>
              </a:rPr>
              <a:t>meaningful clustering </a:t>
            </a:r>
            <a:r>
              <a:rPr lang="en-US" dirty="0"/>
              <a:t>and encoding </a:t>
            </a:r>
            <a:r>
              <a:rPr lang="en-US" dirty="0">
                <a:solidFill>
                  <a:schemeClr val="accent6"/>
                </a:solidFill>
              </a:rPr>
              <a:t>relations between clusters</a:t>
            </a:r>
          </a:p>
          <a:p>
            <a:r>
              <a:rPr lang="en-US" dirty="0"/>
              <a:t>Numerous remarkably successful applications</a:t>
            </a:r>
          </a:p>
          <a:p>
            <a:r>
              <a:rPr lang="en-US" dirty="0"/>
              <a:t>Input:</a:t>
            </a:r>
          </a:p>
          <a:p>
            <a:pPr lvl="1"/>
            <a:r>
              <a:rPr lang="en-US" dirty="0"/>
              <a:t>Data set X equipped with notion of “distance” between points</a:t>
            </a:r>
          </a:p>
          <a:p>
            <a:pPr lvl="1"/>
            <a:r>
              <a:rPr lang="en-US" dirty="0"/>
              <a:t>Real-valued “measurements” on X</a:t>
            </a:r>
          </a:p>
          <a:p>
            <a:pPr lvl="1"/>
            <a:r>
              <a:rPr lang="en-US" dirty="0"/>
              <a:t>Decomposition of the real line into overlapping subsets</a:t>
            </a:r>
          </a:p>
          <a:p>
            <a:pPr lvl="1"/>
            <a:r>
              <a:rPr lang="en-US" dirty="0"/>
              <a:t>Choice of clustering algorithm</a:t>
            </a:r>
          </a:p>
          <a:p>
            <a:endParaRPr lang="en-US" dirty="0"/>
          </a:p>
        </p:txBody>
      </p:sp>
    </p:spTree>
    <p:extLst>
      <p:ext uri="{BB962C8B-B14F-4D97-AF65-F5344CB8AC3E}">
        <p14:creationId xmlns:p14="http://schemas.microsoft.com/office/powerpoint/2010/main" val="1981239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163A8-E46C-D346-9FEE-33EE4AC4A393}"/>
              </a:ext>
            </a:extLst>
          </p:cNvPr>
          <p:cNvSpPr>
            <a:spLocks noGrp="1"/>
          </p:cNvSpPr>
          <p:nvPr>
            <p:ph type="title"/>
          </p:nvPr>
        </p:nvSpPr>
        <p:spPr/>
        <p:txBody>
          <a:bodyPr/>
          <a:lstStyle/>
          <a:p>
            <a:r>
              <a:rPr lang="en-US" dirty="0"/>
              <a:t>Mapper output: synthetic data</a:t>
            </a:r>
          </a:p>
        </p:txBody>
      </p:sp>
      <p:pic>
        <p:nvPicPr>
          <p:cNvPr id="4" name="Content Placeholder 5">
            <a:extLst>
              <a:ext uri="{FF2B5EF4-FFF2-40B4-BE49-F238E27FC236}">
                <a16:creationId xmlns:a16="http://schemas.microsoft.com/office/drawing/2014/main" id="{B979D65B-828A-B44F-9F5C-AD5EA4A4CEB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16566" y="1875520"/>
            <a:ext cx="6769100" cy="3975100"/>
          </a:xfrm>
        </p:spPr>
      </p:pic>
      <p:pic>
        <p:nvPicPr>
          <p:cNvPr id="5" name="Picture 4">
            <a:extLst>
              <a:ext uri="{FF2B5EF4-FFF2-40B4-BE49-F238E27FC236}">
                <a16:creationId xmlns:a16="http://schemas.microsoft.com/office/drawing/2014/main" id="{181FA3F9-7F24-744E-BDE3-3C44AA1EF1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5666" y="1875519"/>
            <a:ext cx="1524000" cy="3975101"/>
          </a:xfrm>
          <a:prstGeom prst="rect">
            <a:avLst/>
          </a:prstGeom>
        </p:spPr>
      </p:pic>
      <p:sp>
        <p:nvSpPr>
          <p:cNvPr id="6" name="TextBox 5">
            <a:extLst>
              <a:ext uri="{FF2B5EF4-FFF2-40B4-BE49-F238E27FC236}">
                <a16:creationId xmlns:a16="http://schemas.microsoft.com/office/drawing/2014/main" id="{36FB822D-6A44-E84F-8076-781F56E0B078}"/>
              </a:ext>
            </a:extLst>
          </p:cNvPr>
          <p:cNvSpPr txBox="1"/>
          <p:nvPr/>
        </p:nvSpPr>
        <p:spPr>
          <a:xfrm>
            <a:off x="8647666" y="6255026"/>
            <a:ext cx="2991075" cy="369332"/>
          </a:xfrm>
          <a:prstGeom prst="rect">
            <a:avLst/>
          </a:prstGeom>
          <a:noFill/>
        </p:spPr>
        <p:txBody>
          <a:bodyPr wrap="none" rtlCol="0">
            <a:spAutoFit/>
          </a:bodyPr>
          <a:lstStyle/>
          <a:p>
            <a:r>
              <a:rPr lang="en-US" dirty="0"/>
              <a:t>Masters thesis, F. </a:t>
            </a:r>
            <a:r>
              <a:rPr lang="en-US"/>
              <a:t>Palma, </a:t>
            </a:r>
            <a:r>
              <a:rPr lang="en-US" dirty="0"/>
              <a:t>2018</a:t>
            </a:r>
          </a:p>
        </p:txBody>
      </p:sp>
    </p:spTree>
    <p:extLst>
      <p:ext uri="{BB962C8B-B14F-4D97-AF65-F5344CB8AC3E}">
        <p14:creationId xmlns:p14="http://schemas.microsoft.com/office/powerpoint/2010/main" val="100127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64735B-45CB-936B-3FDF-FE7B1A9E745D}"/>
              </a:ext>
            </a:extLst>
          </p:cNvPr>
          <p:cNvPicPr>
            <a:picLocks noChangeAspect="1"/>
          </p:cNvPicPr>
          <p:nvPr/>
        </p:nvPicPr>
        <p:blipFill>
          <a:blip r:embed="rId3"/>
          <a:stretch>
            <a:fillRect/>
          </a:stretch>
        </p:blipFill>
        <p:spPr>
          <a:xfrm>
            <a:off x="2663687" y="1744032"/>
            <a:ext cx="6864627" cy="4418610"/>
          </a:xfrm>
          <a:prstGeom prst="rect">
            <a:avLst/>
          </a:prstGeom>
          <a:solidFill>
            <a:schemeClr val="tx1"/>
          </a:solidFill>
        </p:spPr>
      </p:pic>
      <p:sp>
        <p:nvSpPr>
          <p:cNvPr id="5" name="Title 4">
            <a:extLst>
              <a:ext uri="{FF2B5EF4-FFF2-40B4-BE49-F238E27FC236}">
                <a16:creationId xmlns:a16="http://schemas.microsoft.com/office/drawing/2014/main" id="{AE551803-BB1A-91E0-6B52-3A5DCDA5BB9A}"/>
              </a:ext>
            </a:extLst>
          </p:cNvPr>
          <p:cNvSpPr>
            <a:spLocks noGrp="1"/>
          </p:cNvSpPr>
          <p:nvPr>
            <p:ph type="title"/>
          </p:nvPr>
        </p:nvSpPr>
        <p:spPr/>
        <p:txBody>
          <a:bodyPr/>
          <a:lstStyle/>
          <a:p>
            <a:r>
              <a:rPr lang="en-CH" dirty="0"/>
              <a:t>Mapper output: gene expression data</a:t>
            </a:r>
          </a:p>
        </p:txBody>
      </p:sp>
      <p:sp>
        <p:nvSpPr>
          <p:cNvPr id="6" name="Content Placeholder 5">
            <a:extLst>
              <a:ext uri="{FF2B5EF4-FFF2-40B4-BE49-F238E27FC236}">
                <a16:creationId xmlns:a16="http://schemas.microsoft.com/office/drawing/2014/main" id="{898BF9B0-5F61-62E0-83C2-1D62C1F87C7B}"/>
              </a:ext>
            </a:extLst>
          </p:cNvPr>
          <p:cNvSpPr>
            <a:spLocks noGrp="1"/>
          </p:cNvSpPr>
          <p:nvPr>
            <p:ph idx="1"/>
          </p:nvPr>
        </p:nvSpPr>
        <p:spPr/>
        <p:txBody>
          <a:bodyPr/>
          <a:lstStyle/>
          <a:p>
            <a:endParaRPr lang="en-CH" dirty="0"/>
          </a:p>
        </p:txBody>
      </p:sp>
      <p:sp>
        <p:nvSpPr>
          <p:cNvPr id="7" name="TextBox 6">
            <a:extLst>
              <a:ext uri="{FF2B5EF4-FFF2-40B4-BE49-F238E27FC236}">
                <a16:creationId xmlns:a16="http://schemas.microsoft.com/office/drawing/2014/main" id="{19C9EDAA-C645-AB26-9CDE-05ADE5F26072}"/>
              </a:ext>
            </a:extLst>
          </p:cNvPr>
          <p:cNvSpPr txBox="1"/>
          <p:nvPr/>
        </p:nvSpPr>
        <p:spPr>
          <a:xfrm>
            <a:off x="9392478" y="6244235"/>
            <a:ext cx="2517869" cy="369332"/>
          </a:xfrm>
          <a:prstGeom prst="rect">
            <a:avLst/>
          </a:prstGeom>
          <a:noFill/>
        </p:spPr>
        <p:txBody>
          <a:bodyPr wrap="none" rtlCol="0">
            <a:spAutoFit/>
          </a:bodyPr>
          <a:lstStyle/>
          <a:p>
            <a:r>
              <a:rPr lang="en-CH" dirty="0"/>
              <a:t>Levine, et al. PNAS 2011.</a:t>
            </a:r>
          </a:p>
        </p:txBody>
      </p:sp>
    </p:spTree>
    <p:extLst>
      <p:ext uri="{BB962C8B-B14F-4D97-AF65-F5344CB8AC3E}">
        <p14:creationId xmlns:p14="http://schemas.microsoft.com/office/powerpoint/2010/main" val="1499287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4F412-26BF-4E48-A9AD-AB230012E078}"/>
              </a:ext>
            </a:extLst>
          </p:cNvPr>
          <p:cNvSpPr>
            <a:spLocks noGrp="1"/>
          </p:cNvSpPr>
          <p:nvPr>
            <p:ph type="title"/>
          </p:nvPr>
        </p:nvSpPr>
        <p:spPr/>
        <p:txBody>
          <a:bodyPr/>
          <a:lstStyle/>
          <a:p>
            <a:r>
              <a:rPr lang="en-US" dirty="0"/>
              <a:t>Mapper output: fMRI data</a:t>
            </a:r>
          </a:p>
        </p:txBody>
      </p:sp>
      <p:sp>
        <p:nvSpPr>
          <p:cNvPr id="5" name="TextBox 4">
            <a:extLst>
              <a:ext uri="{FF2B5EF4-FFF2-40B4-BE49-F238E27FC236}">
                <a16:creationId xmlns:a16="http://schemas.microsoft.com/office/drawing/2014/main" id="{0638C2DC-4F26-8540-B086-55C6809B20CF}"/>
              </a:ext>
            </a:extLst>
          </p:cNvPr>
          <p:cNvSpPr txBox="1"/>
          <p:nvPr/>
        </p:nvSpPr>
        <p:spPr>
          <a:xfrm>
            <a:off x="6092687" y="6400800"/>
            <a:ext cx="5965031" cy="646331"/>
          </a:xfrm>
          <a:prstGeom prst="rect">
            <a:avLst/>
          </a:prstGeom>
          <a:noFill/>
        </p:spPr>
        <p:txBody>
          <a:bodyPr wrap="none" rtlCol="0">
            <a:spAutoFit/>
          </a:bodyPr>
          <a:lstStyle/>
          <a:p>
            <a:r>
              <a:rPr lang="en-US" dirty="0"/>
              <a:t>D. Romano et al, Human Brain Mapping 35:4904-4915 (2014) </a:t>
            </a:r>
          </a:p>
          <a:p>
            <a:endParaRPr lang="en-US" dirty="0"/>
          </a:p>
        </p:txBody>
      </p:sp>
      <p:pic>
        <p:nvPicPr>
          <p:cNvPr id="9" name="Content Placeholder 8">
            <a:extLst>
              <a:ext uri="{FF2B5EF4-FFF2-40B4-BE49-F238E27FC236}">
                <a16:creationId xmlns:a16="http://schemas.microsoft.com/office/drawing/2014/main" id="{652E46CE-2E3A-3747-9A47-92654D7D172C}"/>
              </a:ext>
            </a:extLst>
          </p:cNvPr>
          <p:cNvPicPr>
            <a:picLocks noGrp="1" noChangeAspect="1"/>
          </p:cNvPicPr>
          <p:nvPr>
            <p:ph idx="1"/>
          </p:nvPr>
        </p:nvPicPr>
        <p:blipFill>
          <a:blip r:embed="rId3"/>
          <a:stretch>
            <a:fillRect/>
          </a:stretch>
        </p:blipFill>
        <p:spPr>
          <a:xfrm>
            <a:off x="1451433" y="1590261"/>
            <a:ext cx="8408184" cy="4364758"/>
          </a:xfrm>
        </p:spPr>
      </p:pic>
    </p:spTree>
    <p:extLst>
      <p:ext uri="{BB962C8B-B14F-4D97-AF65-F5344CB8AC3E}">
        <p14:creationId xmlns:p14="http://schemas.microsoft.com/office/powerpoint/2010/main" val="3409466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A9C515-46DA-F560-D21F-2D4D7BF4F05F}"/>
              </a:ext>
            </a:extLst>
          </p:cNvPr>
          <p:cNvSpPr txBox="1"/>
          <p:nvPr/>
        </p:nvSpPr>
        <p:spPr>
          <a:xfrm>
            <a:off x="4661453" y="6261653"/>
            <a:ext cx="4501745" cy="369332"/>
          </a:xfrm>
          <a:prstGeom prst="rect">
            <a:avLst/>
          </a:prstGeom>
          <a:noFill/>
        </p:spPr>
        <p:txBody>
          <a:bodyPr wrap="none" rtlCol="0">
            <a:spAutoFit/>
          </a:bodyPr>
          <a:lstStyle/>
          <a:p>
            <a:r>
              <a:rPr lang="en-CH" dirty="0"/>
              <a:t>Fournier, Scolamiero, et al., J Mol Psych, 2021.</a:t>
            </a:r>
          </a:p>
        </p:txBody>
      </p:sp>
      <p:sp>
        <p:nvSpPr>
          <p:cNvPr id="3" name="TextBox 2">
            <a:extLst>
              <a:ext uri="{FF2B5EF4-FFF2-40B4-BE49-F238E27FC236}">
                <a16:creationId xmlns:a16="http://schemas.microsoft.com/office/drawing/2014/main" id="{7FA1E5E7-5E28-5BC9-0DF3-851EB1777F54}"/>
              </a:ext>
            </a:extLst>
          </p:cNvPr>
          <p:cNvSpPr txBox="1"/>
          <p:nvPr/>
        </p:nvSpPr>
        <p:spPr>
          <a:xfrm>
            <a:off x="4639420" y="117684"/>
            <a:ext cx="7552580" cy="707886"/>
          </a:xfrm>
          <a:prstGeom prst="rect">
            <a:avLst/>
          </a:prstGeom>
          <a:noFill/>
        </p:spPr>
        <p:txBody>
          <a:bodyPr wrap="none" rtlCol="0">
            <a:spAutoFit/>
          </a:bodyPr>
          <a:lstStyle/>
          <a:p>
            <a:r>
              <a:rPr lang="en-CH" sz="4000" dirty="0"/>
              <a:t>Mapper output: clinical profile data</a:t>
            </a:r>
          </a:p>
        </p:txBody>
      </p:sp>
    </p:spTree>
    <p:extLst>
      <p:ext uri="{BB962C8B-B14F-4D97-AF65-F5344CB8AC3E}">
        <p14:creationId xmlns:p14="http://schemas.microsoft.com/office/powerpoint/2010/main" val="3177571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32E3A4-8B6E-019C-817B-8079F68412B6}"/>
              </a:ext>
            </a:extLst>
          </p:cNvPr>
          <p:cNvSpPr txBox="1"/>
          <p:nvPr/>
        </p:nvSpPr>
        <p:spPr>
          <a:xfrm>
            <a:off x="4181889" y="6117391"/>
            <a:ext cx="6097656" cy="646331"/>
          </a:xfrm>
          <a:prstGeom prst="rect">
            <a:avLst/>
          </a:prstGeom>
          <a:noFill/>
        </p:spPr>
        <p:txBody>
          <a:bodyPr wrap="square">
            <a:spAutoFit/>
          </a:bodyPr>
          <a:lstStyle/>
          <a:p>
            <a:r>
              <a:rPr lang="en-CH" dirty="0"/>
              <a:t>Lee et al., Nature Communications 2017</a:t>
            </a:r>
          </a:p>
          <a:p>
            <a:r>
              <a:rPr lang="en-CH" dirty="0"/>
              <a:t>Lee et al., J Chem Thy Comput 2018</a:t>
            </a:r>
          </a:p>
        </p:txBody>
      </p:sp>
    </p:spTree>
    <p:extLst>
      <p:ext uri="{BB962C8B-B14F-4D97-AF65-F5344CB8AC3E}">
        <p14:creationId xmlns:p14="http://schemas.microsoft.com/office/powerpoint/2010/main" val="498785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23D98-925A-B818-B436-9BDBAE2C29B0}"/>
              </a:ext>
            </a:extLst>
          </p:cNvPr>
          <p:cNvSpPr>
            <a:spLocks noGrp="1"/>
          </p:cNvSpPr>
          <p:nvPr>
            <p:ph type="title"/>
          </p:nvPr>
        </p:nvSpPr>
        <p:spPr/>
        <p:txBody>
          <a:bodyPr/>
          <a:lstStyle/>
          <a:p>
            <a:r>
              <a:rPr lang="en-CH" dirty="0"/>
              <a:t>Persistent homology</a:t>
            </a:r>
          </a:p>
        </p:txBody>
      </p:sp>
      <p:sp>
        <p:nvSpPr>
          <p:cNvPr id="3" name="Text Placeholder 2">
            <a:extLst>
              <a:ext uri="{FF2B5EF4-FFF2-40B4-BE49-F238E27FC236}">
                <a16:creationId xmlns:a16="http://schemas.microsoft.com/office/drawing/2014/main" id="{C32A14EB-4E45-B701-D144-734F9D42C391}"/>
              </a:ext>
            </a:extLst>
          </p:cNvPr>
          <p:cNvSpPr>
            <a:spLocks noGrp="1"/>
          </p:cNvSpPr>
          <p:nvPr>
            <p:ph type="body" idx="1"/>
          </p:nvPr>
        </p:nvSpPr>
        <p:spPr/>
        <p:txBody>
          <a:bodyPr/>
          <a:lstStyle/>
          <a:p>
            <a:endParaRPr lang="en-CH"/>
          </a:p>
        </p:txBody>
      </p:sp>
    </p:spTree>
    <p:extLst>
      <p:ext uri="{BB962C8B-B14F-4D97-AF65-F5344CB8AC3E}">
        <p14:creationId xmlns:p14="http://schemas.microsoft.com/office/powerpoint/2010/main" val="2330448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1D19-FAE4-F449-8B0A-DE244C6DD928}"/>
              </a:ext>
            </a:extLst>
          </p:cNvPr>
          <p:cNvSpPr>
            <a:spLocks noGrp="1"/>
          </p:cNvSpPr>
          <p:nvPr>
            <p:ph type="title"/>
          </p:nvPr>
        </p:nvSpPr>
        <p:spPr/>
        <p:txBody>
          <a:bodyPr/>
          <a:lstStyle/>
          <a:p>
            <a:r>
              <a:rPr lang="en-US" dirty="0"/>
              <a:t>The basic persistence workflow</a:t>
            </a:r>
          </a:p>
        </p:txBody>
      </p:sp>
      <p:sp>
        <p:nvSpPr>
          <p:cNvPr id="3" name="Content Placeholder 2">
            <a:extLst>
              <a:ext uri="{FF2B5EF4-FFF2-40B4-BE49-F238E27FC236}">
                <a16:creationId xmlns:a16="http://schemas.microsoft.com/office/drawing/2014/main" id="{3D186E54-0818-5943-99C4-9A9B7C9D502B}"/>
              </a:ext>
            </a:extLst>
          </p:cNvPr>
          <p:cNvSpPr>
            <a:spLocks noGrp="1"/>
          </p:cNvSpPr>
          <p:nvPr>
            <p:ph idx="1"/>
          </p:nvPr>
        </p:nvSpPr>
        <p:spPr>
          <a:noFill/>
        </p:spPr>
        <p:txBody>
          <a:bodyPr/>
          <a:lstStyle/>
          <a:p>
            <a:pPr marL="0" indent="0">
              <a:buNone/>
            </a:pPr>
            <a:endParaRPr lang="en-US" dirty="0"/>
          </a:p>
        </p:txBody>
      </p:sp>
      <p:sp>
        <p:nvSpPr>
          <p:cNvPr id="4" name="Data 3">
            <a:extLst>
              <a:ext uri="{FF2B5EF4-FFF2-40B4-BE49-F238E27FC236}">
                <a16:creationId xmlns:a16="http://schemas.microsoft.com/office/drawing/2014/main" id="{3F83D153-082E-714D-BCDE-E63AC982CC06}"/>
              </a:ext>
            </a:extLst>
          </p:cNvPr>
          <p:cNvSpPr/>
          <p:nvPr/>
        </p:nvSpPr>
        <p:spPr>
          <a:xfrm>
            <a:off x="660051" y="3238500"/>
            <a:ext cx="1625600" cy="939800"/>
          </a:xfrm>
          <a:prstGeom prst="flowChartInputOutpu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793D4D9-AD47-9645-AAC3-F4A7976B8376}"/>
              </a:ext>
            </a:extLst>
          </p:cNvPr>
          <p:cNvSpPr txBox="1"/>
          <p:nvPr/>
        </p:nvSpPr>
        <p:spPr>
          <a:xfrm>
            <a:off x="1162574" y="3505184"/>
            <a:ext cx="620554" cy="369332"/>
          </a:xfrm>
          <a:prstGeom prst="rect">
            <a:avLst/>
          </a:prstGeom>
          <a:noFill/>
        </p:spPr>
        <p:txBody>
          <a:bodyPr wrap="none" rtlCol="0">
            <a:spAutoFit/>
          </a:bodyPr>
          <a:lstStyle/>
          <a:p>
            <a:r>
              <a:rPr lang="en-US" dirty="0"/>
              <a:t>Data</a:t>
            </a:r>
          </a:p>
        </p:txBody>
      </p:sp>
      <p:sp>
        <p:nvSpPr>
          <p:cNvPr id="6" name="Right Arrow 5">
            <a:extLst>
              <a:ext uri="{FF2B5EF4-FFF2-40B4-BE49-F238E27FC236}">
                <a16:creationId xmlns:a16="http://schemas.microsoft.com/office/drawing/2014/main" id="{5C9CFA58-3F2B-BB46-AECC-19527937BE3E}"/>
              </a:ext>
            </a:extLst>
          </p:cNvPr>
          <p:cNvSpPr/>
          <p:nvPr/>
        </p:nvSpPr>
        <p:spPr>
          <a:xfrm>
            <a:off x="2386140" y="3505184"/>
            <a:ext cx="978408" cy="484632"/>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loud 6">
            <a:extLst>
              <a:ext uri="{FF2B5EF4-FFF2-40B4-BE49-F238E27FC236}">
                <a16:creationId xmlns:a16="http://schemas.microsoft.com/office/drawing/2014/main" id="{070925BF-DD50-7744-B76A-08041649B8FE}"/>
              </a:ext>
            </a:extLst>
          </p:cNvPr>
          <p:cNvSpPr/>
          <p:nvPr/>
        </p:nvSpPr>
        <p:spPr>
          <a:xfrm>
            <a:off x="3509385" y="3064161"/>
            <a:ext cx="1721374" cy="1389634"/>
          </a:xfrm>
          <a:prstGeom prst="cloud">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2DCA639-FF18-5549-870A-8BEDDCE242FA}"/>
              </a:ext>
            </a:extLst>
          </p:cNvPr>
          <p:cNvSpPr txBox="1"/>
          <p:nvPr/>
        </p:nvSpPr>
        <p:spPr>
          <a:xfrm>
            <a:off x="3680718" y="3574312"/>
            <a:ext cx="1239122" cy="369332"/>
          </a:xfrm>
          <a:prstGeom prst="rect">
            <a:avLst/>
          </a:prstGeom>
          <a:noFill/>
        </p:spPr>
        <p:txBody>
          <a:bodyPr wrap="none" rtlCol="0">
            <a:spAutoFit/>
          </a:bodyPr>
          <a:lstStyle/>
          <a:p>
            <a:r>
              <a:rPr lang="en-US" dirty="0"/>
              <a:t>Point cloud</a:t>
            </a:r>
          </a:p>
        </p:txBody>
      </p:sp>
      <p:sp>
        <p:nvSpPr>
          <p:cNvPr id="10" name="Right Arrow 9">
            <a:extLst>
              <a:ext uri="{FF2B5EF4-FFF2-40B4-BE49-F238E27FC236}">
                <a16:creationId xmlns:a16="http://schemas.microsoft.com/office/drawing/2014/main" id="{D9D85B3D-A192-304D-9ACC-DAF7FBF0E2B6}"/>
              </a:ext>
            </a:extLst>
          </p:cNvPr>
          <p:cNvSpPr/>
          <p:nvPr/>
        </p:nvSpPr>
        <p:spPr>
          <a:xfrm>
            <a:off x="5605459" y="3516662"/>
            <a:ext cx="978408" cy="484632"/>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Block Arc 10">
            <a:extLst>
              <a:ext uri="{FF2B5EF4-FFF2-40B4-BE49-F238E27FC236}">
                <a16:creationId xmlns:a16="http://schemas.microsoft.com/office/drawing/2014/main" id="{9EFE97AF-4C9D-C64D-851B-32F1EC54F1E1}"/>
              </a:ext>
            </a:extLst>
          </p:cNvPr>
          <p:cNvSpPr/>
          <p:nvPr/>
        </p:nvSpPr>
        <p:spPr>
          <a:xfrm>
            <a:off x="6781651" y="2054195"/>
            <a:ext cx="914400" cy="914400"/>
          </a:xfrm>
          <a:prstGeom prst="blockArc">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onut 11">
            <a:extLst>
              <a:ext uri="{FF2B5EF4-FFF2-40B4-BE49-F238E27FC236}">
                <a16:creationId xmlns:a16="http://schemas.microsoft.com/office/drawing/2014/main" id="{EFA68C2C-05E9-3A4A-96CA-751FF00BB372}"/>
              </a:ext>
            </a:extLst>
          </p:cNvPr>
          <p:cNvSpPr/>
          <p:nvPr/>
        </p:nvSpPr>
        <p:spPr>
          <a:xfrm>
            <a:off x="6812179" y="2775450"/>
            <a:ext cx="914400" cy="914400"/>
          </a:xfrm>
          <a:prstGeom prst="donu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quot;No&quot; Symbol 12">
            <a:extLst>
              <a:ext uri="{FF2B5EF4-FFF2-40B4-BE49-F238E27FC236}">
                <a16:creationId xmlns:a16="http://schemas.microsoft.com/office/drawing/2014/main" id="{B2D46308-AA89-9541-BDDD-69189962A3BE}"/>
              </a:ext>
            </a:extLst>
          </p:cNvPr>
          <p:cNvSpPr/>
          <p:nvPr/>
        </p:nvSpPr>
        <p:spPr>
          <a:xfrm>
            <a:off x="6850245" y="3889405"/>
            <a:ext cx="914400" cy="914400"/>
          </a:xfrm>
          <a:prstGeom prst="noSmoking">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val 13">
            <a:extLst>
              <a:ext uri="{FF2B5EF4-FFF2-40B4-BE49-F238E27FC236}">
                <a16:creationId xmlns:a16="http://schemas.microsoft.com/office/drawing/2014/main" id="{84A3BC35-52AD-4B41-87BD-CA29B6A05D3E}"/>
              </a:ext>
            </a:extLst>
          </p:cNvPr>
          <p:cNvSpPr/>
          <p:nvPr/>
        </p:nvSpPr>
        <p:spPr>
          <a:xfrm>
            <a:off x="6865169" y="5033184"/>
            <a:ext cx="914400" cy="91440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D7BA5116-BD50-1843-B2CE-459559303615}"/>
              </a:ext>
            </a:extLst>
          </p:cNvPr>
          <p:cNvSpPr/>
          <p:nvPr/>
        </p:nvSpPr>
        <p:spPr>
          <a:xfrm>
            <a:off x="8080815" y="3516662"/>
            <a:ext cx="978408" cy="484632"/>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isplay 15">
            <a:extLst>
              <a:ext uri="{FF2B5EF4-FFF2-40B4-BE49-F238E27FC236}">
                <a16:creationId xmlns:a16="http://schemas.microsoft.com/office/drawing/2014/main" id="{3648E9D8-1676-2841-9FE2-87493A26134E}"/>
              </a:ext>
            </a:extLst>
          </p:cNvPr>
          <p:cNvSpPr/>
          <p:nvPr/>
        </p:nvSpPr>
        <p:spPr>
          <a:xfrm>
            <a:off x="9413459" y="3176816"/>
            <a:ext cx="1614352" cy="1055846"/>
          </a:xfrm>
          <a:prstGeom prst="flowChartDisplay">
            <a:avLst/>
          </a:prstGeom>
          <a:blipFill>
            <a:blip r:embed="rId3"/>
            <a:stretch>
              <a:fillRect/>
            </a:stretch>
          </a:blip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D986705-5DB8-A14E-BBD9-A0BD735D46B8}"/>
              </a:ext>
            </a:extLst>
          </p:cNvPr>
          <p:cNvSpPr txBox="1"/>
          <p:nvPr/>
        </p:nvSpPr>
        <p:spPr>
          <a:xfrm>
            <a:off x="1773760" y="5356780"/>
            <a:ext cx="3553072" cy="461665"/>
          </a:xfrm>
          <a:prstGeom prst="rect">
            <a:avLst/>
          </a:prstGeom>
          <a:noFill/>
        </p:spPr>
        <p:txBody>
          <a:bodyPr wrap="square" rtlCol="0">
            <a:spAutoFit/>
          </a:bodyPr>
          <a:lstStyle/>
          <a:p>
            <a:r>
              <a:rPr lang="en-CH" sz="2400" dirty="0">
                <a:solidFill>
                  <a:schemeClr val="accent6"/>
                </a:solidFill>
              </a:rPr>
              <a:t>Key notion: </a:t>
            </a:r>
            <a:r>
              <a:rPr lang="en-CH" sz="2400" b="1" dirty="0">
                <a:solidFill>
                  <a:schemeClr val="accent6"/>
                </a:solidFill>
              </a:rPr>
              <a:t>Filtration</a:t>
            </a:r>
            <a:r>
              <a:rPr lang="en-CH" sz="2400" dirty="0">
                <a:solidFill>
                  <a:schemeClr val="accent6"/>
                </a:solidFill>
              </a:rPr>
              <a:t> </a:t>
            </a:r>
          </a:p>
        </p:txBody>
      </p:sp>
    </p:spTree>
    <p:extLst>
      <p:ext uri="{BB962C8B-B14F-4D97-AF65-F5344CB8AC3E}">
        <p14:creationId xmlns:p14="http://schemas.microsoft.com/office/powerpoint/2010/main" val="198241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1"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1"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1"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1"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1"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9">
                                            <p:txEl>
                                              <p:pRg st="0" end="0"/>
                                            </p:txEl>
                                          </p:spTgt>
                                        </p:tgtEl>
                                        <p:attrNameLst>
                                          <p:attrName>style.visibility</p:attrName>
                                        </p:attrNameLst>
                                      </p:cBhvr>
                                      <p:to>
                                        <p:strVal val="visible"/>
                                      </p:to>
                                    </p:set>
                                    <p:animEffect transition="in" filter="fade">
                                      <p:cBhvr>
                                        <p:cTn id="5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animBg="1"/>
      <p:bldP spid="8" grpId="0"/>
      <p:bldP spid="10" grpId="0" animBg="1"/>
      <p:bldP spid="11" grpId="1" animBg="1"/>
      <p:bldP spid="12" grpId="1" animBg="1"/>
      <p:bldP spid="13" grpId="1" animBg="1"/>
      <p:bldP spid="14" grpId="1" animBg="1"/>
      <p:bldP spid="15" grpId="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465E7-037B-BE42-87F0-3AA243213C16}"/>
              </a:ext>
            </a:extLst>
          </p:cNvPr>
          <p:cNvSpPr>
            <a:spLocks noGrp="1"/>
          </p:cNvSpPr>
          <p:nvPr>
            <p:ph type="title"/>
          </p:nvPr>
        </p:nvSpPr>
        <p:spPr/>
        <p:txBody>
          <a:bodyPr/>
          <a:lstStyle/>
          <a:p>
            <a:r>
              <a:rPr lang="en-US" dirty="0"/>
              <a:t>Step 1: Data to Point Cloud</a:t>
            </a:r>
          </a:p>
        </p:txBody>
      </p:sp>
      <p:pic>
        <p:nvPicPr>
          <p:cNvPr id="5" name="Content Placeholder 4">
            <a:extLst>
              <a:ext uri="{FF2B5EF4-FFF2-40B4-BE49-F238E27FC236}">
                <a16:creationId xmlns:a16="http://schemas.microsoft.com/office/drawing/2014/main" id="{B9A86DB3-9440-9341-A257-1A5CBAB47727}"/>
              </a:ext>
            </a:extLst>
          </p:cNvPr>
          <p:cNvPicPr>
            <a:picLocks noGrp="1" noChangeAspect="1"/>
          </p:cNvPicPr>
          <p:nvPr>
            <p:ph idx="1"/>
          </p:nvPr>
        </p:nvPicPr>
        <p:blipFill>
          <a:blip r:embed="rId2"/>
          <a:stretch>
            <a:fillRect/>
          </a:stretch>
        </p:blipFill>
        <p:spPr>
          <a:xfrm>
            <a:off x="1004628" y="1839272"/>
            <a:ext cx="4068546" cy="4351338"/>
          </a:xfrm>
        </p:spPr>
      </p:pic>
      <p:pic>
        <p:nvPicPr>
          <p:cNvPr id="7" name="Picture 6">
            <a:extLst>
              <a:ext uri="{FF2B5EF4-FFF2-40B4-BE49-F238E27FC236}">
                <a16:creationId xmlns:a16="http://schemas.microsoft.com/office/drawing/2014/main" id="{7C82FAAA-4C9E-2A47-85E9-DC617CEAEA4E}"/>
              </a:ext>
            </a:extLst>
          </p:cNvPr>
          <p:cNvPicPr>
            <a:picLocks noChangeAspect="1"/>
          </p:cNvPicPr>
          <p:nvPr/>
        </p:nvPicPr>
        <p:blipFill>
          <a:blip r:embed="rId3"/>
          <a:stretch>
            <a:fillRect/>
          </a:stretch>
        </p:blipFill>
        <p:spPr>
          <a:xfrm>
            <a:off x="6533461" y="1839272"/>
            <a:ext cx="4506006" cy="4351338"/>
          </a:xfrm>
          <a:prstGeom prst="rect">
            <a:avLst/>
          </a:prstGeom>
        </p:spPr>
      </p:pic>
      <p:sp>
        <p:nvSpPr>
          <p:cNvPr id="8" name="Right Arrow 7">
            <a:extLst>
              <a:ext uri="{FF2B5EF4-FFF2-40B4-BE49-F238E27FC236}">
                <a16:creationId xmlns:a16="http://schemas.microsoft.com/office/drawing/2014/main" id="{FB86BD64-5CF0-934A-A442-3CC57776716B}"/>
              </a:ext>
            </a:extLst>
          </p:cNvPr>
          <p:cNvSpPr/>
          <p:nvPr/>
        </p:nvSpPr>
        <p:spPr>
          <a:xfrm>
            <a:off x="5314113" y="3643952"/>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1B7CFBA-16A2-E84B-93F4-BF82DCE3DBAE}"/>
              </a:ext>
            </a:extLst>
          </p:cNvPr>
          <p:cNvSpPr txBox="1"/>
          <p:nvPr/>
        </p:nvSpPr>
        <p:spPr>
          <a:xfrm>
            <a:off x="10194524" y="6308209"/>
            <a:ext cx="1689886" cy="369332"/>
          </a:xfrm>
          <a:prstGeom prst="rect">
            <a:avLst/>
          </a:prstGeom>
          <a:noFill/>
        </p:spPr>
        <p:txBody>
          <a:bodyPr wrap="none" rtlCol="0">
            <a:spAutoFit/>
          </a:bodyPr>
          <a:lstStyle/>
          <a:p>
            <a:r>
              <a:rPr lang="en-US" dirty="0"/>
              <a:t>L. Munch, 2019.</a:t>
            </a:r>
          </a:p>
        </p:txBody>
      </p:sp>
    </p:spTree>
    <p:extLst>
      <p:ext uri="{BB962C8B-B14F-4D97-AF65-F5344CB8AC3E}">
        <p14:creationId xmlns:p14="http://schemas.microsoft.com/office/powerpoint/2010/main" val="16250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AF728-F182-5C42-8605-1A09A6778C1D}"/>
              </a:ext>
            </a:extLst>
          </p:cNvPr>
          <p:cNvSpPr>
            <a:spLocks noGrp="1"/>
          </p:cNvSpPr>
          <p:nvPr>
            <p:ph type="title"/>
          </p:nvPr>
        </p:nvSpPr>
        <p:spPr/>
        <p:txBody>
          <a:bodyPr/>
          <a:lstStyle/>
          <a:p>
            <a:r>
              <a:rPr lang="en-CH" dirty="0"/>
              <a:t>What is topology?</a:t>
            </a:r>
          </a:p>
        </p:txBody>
      </p:sp>
      <p:sp>
        <p:nvSpPr>
          <p:cNvPr id="3" name="Text Placeholder 2">
            <a:extLst>
              <a:ext uri="{FF2B5EF4-FFF2-40B4-BE49-F238E27FC236}">
                <a16:creationId xmlns:a16="http://schemas.microsoft.com/office/drawing/2014/main" id="{63AF9441-6044-944E-A64A-0D120B9A381A}"/>
              </a:ext>
            </a:extLst>
          </p:cNvPr>
          <p:cNvSpPr>
            <a:spLocks noGrp="1"/>
          </p:cNvSpPr>
          <p:nvPr>
            <p:ph type="body" idx="1"/>
          </p:nvPr>
        </p:nvSpPr>
        <p:spPr/>
        <p:txBody>
          <a:bodyPr/>
          <a:lstStyle/>
          <a:p>
            <a:endParaRPr lang="en-CH"/>
          </a:p>
        </p:txBody>
      </p:sp>
    </p:spTree>
    <p:extLst>
      <p:ext uri="{BB962C8B-B14F-4D97-AF65-F5344CB8AC3E}">
        <p14:creationId xmlns:p14="http://schemas.microsoft.com/office/powerpoint/2010/main" val="1340806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A5A4A-F372-6347-BF57-88BF695D95E3}"/>
              </a:ext>
            </a:extLst>
          </p:cNvPr>
          <p:cNvSpPr>
            <a:spLocks noGrp="1"/>
          </p:cNvSpPr>
          <p:nvPr>
            <p:ph type="title"/>
          </p:nvPr>
        </p:nvSpPr>
        <p:spPr/>
        <p:txBody>
          <a:bodyPr/>
          <a:lstStyle/>
          <a:p>
            <a:r>
              <a:rPr lang="en-US" dirty="0"/>
              <a:t>Step 2: Point cloud to nested complexes </a:t>
            </a:r>
          </a:p>
        </p:txBody>
      </p:sp>
      <p:pic>
        <p:nvPicPr>
          <p:cNvPr id="5" name="Content Placeholder 4">
            <a:extLst>
              <a:ext uri="{FF2B5EF4-FFF2-40B4-BE49-F238E27FC236}">
                <a16:creationId xmlns:a16="http://schemas.microsoft.com/office/drawing/2014/main" id="{F3A16262-C515-564B-BCF1-4FEB48877C8E}"/>
              </a:ext>
            </a:extLst>
          </p:cNvPr>
          <p:cNvPicPr>
            <a:picLocks noGrp="1" noChangeAspect="1"/>
          </p:cNvPicPr>
          <p:nvPr>
            <p:ph idx="1"/>
          </p:nvPr>
        </p:nvPicPr>
        <p:blipFill>
          <a:blip r:embed="rId2"/>
          <a:stretch>
            <a:fillRect/>
          </a:stretch>
        </p:blipFill>
        <p:spPr>
          <a:xfrm>
            <a:off x="3352991" y="1825625"/>
            <a:ext cx="5486017" cy="4351338"/>
          </a:xfrm>
        </p:spPr>
      </p:pic>
      <p:sp>
        <p:nvSpPr>
          <p:cNvPr id="6" name="TextBox 5">
            <a:extLst>
              <a:ext uri="{FF2B5EF4-FFF2-40B4-BE49-F238E27FC236}">
                <a16:creationId xmlns:a16="http://schemas.microsoft.com/office/drawing/2014/main" id="{B8641BCD-084D-BF43-A3C2-4FFE1524F81A}"/>
              </a:ext>
            </a:extLst>
          </p:cNvPr>
          <p:cNvSpPr txBox="1"/>
          <p:nvPr/>
        </p:nvSpPr>
        <p:spPr>
          <a:xfrm>
            <a:off x="10086975" y="6308209"/>
            <a:ext cx="1689886" cy="369332"/>
          </a:xfrm>
          <a:prstGeom prst="rect">
            <a:avLst/>
          </a:prstGeom>
          <a:noFill/>
        </p:spPr>
        <p:txBody>
          <a:bodyPr wrap="none" rtlCol="0">
            <a:spAutoFit/>
          </a:bodyPr>
          <a:lstStyle/>
          <a:p>
            <a:r>
              <a:rPr lang="en-US" dirty="0"/>
              <a:t>L. Munch, 2019.</a:t>
            </a:r>
          </a:p>
        </p:txBody>
      </p:sp>
    </p:spTree>
    <p:extLst>
      <p:ext uri="{BB962C8B-B14F-4D97-AF65-F5344CB8AC3E}">
        <p14:creationId xmlns:p14="http://schemas.microsoft.com/office/powerpoint/2010/main" val="243389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A5A4A-F372-6347-BF57-88BF695D95E3}"/>
              </a:ext>
            </a:extLst>
          </p:cNvPr>
          <p:cNvSpPr>
            <a:spLocks noGrp="1"/>
          </p:cNvSpPr>
          <p:nvPr>
            <p:ph type="title"/>
          </p:nvPr>
        </p:nvSpPr>
        <p:spPr/>
        <p:txBody>
          <a:bodyPr/>
          <a:lstStyle/>
          <a:p>
            <a:r>
              <a:rPr lang="en-US" dirty="0"/>
              <a:t>Step 2: Point cloud to nested complexes </a:t>
            </a:r>
          </a:p>
        </p:txBody>
      </p:sp>
      <p:pic>
        <p:nvPicPr>
          <p:cNvPr id="7" name="Content Placeholder 6">
            <a:extLst>
              <a:ext uri="{FF2B5EF4-FFF2-40B4-BE49-F238E27FC236}">
                <a16:creationId xmlns:a16="http://schemas.microsoft.com/office/drawing/2014/main" id="{2FE5D216-556E-4440-9920-72165EE211BC}"/>
              </a:ext>
            </a:extLst>
          </p:cNvPr>
          <p:cNvPicPr>
            <a:picLocks noGrp="1" noChangeAspect="1"/>
          </p:cNvPicPr>
          <p:nvPr>
            <p:ph idx="1"/>
          </p:nvPr>
        </p:nvPicPr>
        <p:blipFill>
          <a:blip r:embed="rId2"/>
          <a:stretch>
            <a:fillRect/>
          </a:stretch>
        </p:blipFill>
        <p:spPr>
          <a:xfrm>
            <a:off x="3333162" y="1825625"/>
            <a:ext cx="5525675" cy="4351338"/>
          </a:xfrm>
        </p:spPr>
      </p:pic>
      <p:sp>
        <p:nvSpPr>
          <p:cNvPr id="8" name="TextBox 7">
            <a:extLst>
              <a:ext uri="{FF2B5EF4-FFF2-40B4-BE49-F238E27FC236}">
                <a16:creationId xmlns:a16="http://schemas.microsoft.com/office/drawing/2014/main" id="{6158C0B2-611B-DF4D-81CB-1130476FFAC2}"/>
              </a:ext>
            </a:extLst>
          </p:cNvPr>
          <p:cNvSpPr txBox="1"/>
          <p:nvPr/>
        </p:nvSpPr>
        <p:spPr>
          <a:xfrm>
            <a:off x="10086975" y="6308209"/>
            <a:ext cx="1689886" cy="369332"/>
          </a:xfrm>
          <a:prstGeom prst="rect">
            <a:avLst/>
          </a:prstGeom>
          <a:noFill/>
        </p:spPr>
        <p:txBody>
          <a:bodyPr wrap="none" rtlCol="0">
            <a:spAutoFit/>
          </a:bodyPr>
          <a:lstStyle/>
          <a:p>
            <a:r>
              <a:rPr lang="en-US" dirty="0"/>
              <a:t>L. Munch, 2019.</a:t>
            </a:r>
          </a:p>
        </p:txBody>
      </p:sp>
    </p:spTree>
    <p:extLst>
      <p:ext uri="{BB962C8B-B14F-4D97-AF65-F5344CB8AC3E}">
        <p14:creationId xmlns:p14="http://schemas.microsoft.com/office/powerpoint/2010/main" val="148951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A5A4A-F372-6347-BF57-88BF695D95E3}"/>
              </a:ext>
            </a:extLst>
          </p:cNvPr>
          <p:cNvSpPr>
            <a:spLocks noGrp="1"/>
          </p:cNvSpPr>
          <p:nvPr>
            <p:ph type="title"/>
          </p:nvPr>
        </p:nvSpPr>
        <p:spPr/>
        <p:txBody>
          <a:bodyPr/>
          <a:lstStyle/>
          <a:p>
            <a:r>
              <a:rPr lang="en-US" dirty="0"/>
              <a:t>Step 2: Point cloud to nested complexes </a:t>
            </a:r>
          </a:p>
        </p:txBody>
      </p:sp>
      <p:pic>
        <p:nvPicPr>
          <p:cNvPr id="6" name="Content Placeholder 5">
            <a:extLst>
              <a:ext uri="{FF2B5EF4-FFF2-40B4-BE49-F238E27FC236}">
                <a16:creationId xmlns:a16="http://schemas.microsoft.com/office/drawing/2014/main" id="{7F1F5ABF-0C2A-1A4E-9FCE-C80561EF9063}"/>
              </a:ext>
            </a:extLst>
          </p:cNvPr>
          <p:cNvPicPr>
            <a:picLocks noGrp="1" noChangeAspect="1"/>
          </p:cNvPicPr>
          <p:nvPr>
            <p:ph idx="1"/>
          </p:nvPr>
        </p:nvPicPr>
        <p:blipFill>
          <a:blip r:embed="rId2"/>
          <a:stretch>
            <a:fillRect/>
          </a:stretch>
        </p:blipFill>
        <p:spPr>
          <a:xfrm>
            <a:off x="3358020" y="1825625"/>
            <a:ext cx="5475959" cy="4351338"/>
          </a:xfrm>
        </p:spPr>
      </p:pic>
      <p:sp>
        <p:nvSpPr>
          <p:cNvPr id="8" name="TextBox 7">
            <a:extLst>
              <a:ext uri="{FF2B5EF4-FFF2-40B4-BE49-F238E27FC236}">
                <a16:creationId xmlns:a16="http://schemas.microsoft.com/office/drawing/2014/main" id="{09DCB36E-5FA5-7A4D-8AB2-81AA2496D767}"/>
              </a:ext>
            </a:extLst>
          </p:cNvPr>
          <p:cNvSpPr txBox="1"/>
          <p:nvPr/>
        </p:nvSpPr>
        <p:spPr>
          <a:xfrm>
            <a:off x="10086975" y="6308209"/>
            <a:ext cx="1689886" cy="369332"/>
          </a:xfrm>
          <a:prstGeom prst="rect">
            <a:avLst/>
          </a:prstGeom>
          <a:noFill/>
        </p:spPr>
        <p:txBody>
          <a:bodyPr wrap="none" rtlCol="0">
            <a:spAutoFit/>
          </a:bodyPr>
          <a:lstStyle/>
          <a:p>
            <a:r>
              <a:rPr lang="en-US" dirty="0"/>
              <a:t>L. Munch, 2019.</a:t>
            </a:r>
          </a:p>
        </p:txBody>
      </p:sp>
    </p:spTree>
    <p:extLst>
      <p:ext uri="{BB962C8B-B14F-4D97-AF65-F5344CB8AC3E}">
        <p14:creationId xmlns:p14="http://schemas.microsoft.com/office/powerpoint/2010/main" val="253825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A5A4A-F372-6347-BF57-88BF695D95E3}"/>
              </a:ext>
            </a:extLst>
          </p:cNvPr>
          <p:cNvSpPr>
            <a:spLocks noGrp="1"/>
          </p:cNvSpPr>
          <p:nvPr>
            <p:ph type="title"/>
          </p:nvPr>
        </p:nvSpPr>
        <p:spPr/>
        <p:txBody>
          <a:bodyPr/>
          <a:lstStyle/>
          <a:p>
            <a:r>
              <a:rPr lang="en-US" dirty="0"/>
              <a:t>Step 2: Point cloud to nested complexes</a:t>
            </a:r>
          </a:p>
        </p:txBody>
      </p:sp>
      <p:pic>
        <p:nvPicPr>
          <p:cNvPr id="7" name="Content Placeholder 6">
            <a:extLst>
              <a:ext uri="{FF2B5EF4-FFF2-40B4-BE49-F238E27FC236}">
                <a16:creationId xmlns:a16="http://schemas.microsoft.com/office/drawing/2014/main" id="{C76E492D-C63C-A247-8B23-E34C0038F55A}"/>
              </a:ext>
            </a:extLst>
          </p:cNvPr>
          <p:cNvPicPr>
            <a:picLocks noGrp="1" noChangeAspect="1"/>
          </p:cNvPicPr>
          <p:nvPr>
            <p:ph idx="1"/>
          </p:nvPr>
        </p:nvPicPr>
        <p:blipFill>
          <a:blip r:embed="rId2"/>
          <a:stretch>
            <a:fillRect/>
          </a:stretch>
        </p:blipFill>
        <p:spPr>
          <a:xfrm>
            <a:off x="3313654" y="1825625"/>
            <a:ext cx="5564691" cy="4351338"/>
          </a:xfrm>
        </p:spPr>
      </p:pic>
      <p:sp>
        <p:nvSpPr>
          <p:cNvPr id="8" name="TextBox 7">
            <a:extLst>
              <a:ext uri="{FF2B5EF4-FFF2-40B4-BE49-F238E27FC236}">
                <a16:creationId xmlns:a16="http://schemas.microsoft.com/office/drawing/2014/main" id="{C543881F-DADF-2F44-B017-C6402C450DAB}"/>
              </a:ext>
            </a:extLst>
          </p:cNvPr>
          <p:cNvSpPr txBox="1"/>
          <p:nvPr/>
        </p:nvSpPr>
        <p:spPr>
          <a:xfrm>
            <a:off x="10086975" y="6308209"/>
            <a:ext cx="1689886" cy="369332"/>
          </a:xfrm>
          <a:prstGeom prst="rect">
            <a:avLst/>
          </a:prstGeom>
          <a:noFill/>
        </p:spPr>
        <p:txBody>
          <a:bodyPr wrap="none" rtlCol="0">
            <a:spAutoFit/>
          </a:bodyPr>
          <a:lstStyle/>
          <a:p>
            <a:r>
              <a:rPr lang="en-US" dirty="0"/>
              <a:t>L. Munch, 2019.</a:t>
            </a:r>
          </a:p>
        </p:txBody>
      </p:sp>
    </p:spTree>
    <p:extLst>
      <p:ext uri="{BB962C8B-B14F-4D97-AF65-F5344CB8AC3E}">
        <p14:creationId xmlns:p14="http://schemas.microsoft.com/office/powerpoint/2010/main" val="325500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A5A4A-F372-6347-BF57-88BF695D95E3}"/>
              </a:ext>
            </a:extLst>
          </p:cNvPr>
          <p:cNvSpPr>
            <a:spLocks noGrp="1"/>
          </p:cNvSpPr>
          <p:nvPr>
            <p:ph type="title"/>
          </p:nvPr>
        </p:nvSpPr>
        <p:spPr/>
        <p:txBody>
          <a:bodyPr/>
          <a:lstStyle/>
          <a:p>
            <a:r>
              <a:rPr lang="en-US" dirty="0"/>
              <a:t>Step 2: Point cloud to nested complexes </a:t>
            </a:r>
          </a:p>
        </p:txBody>
      </p:sp>
      <p:pic>
        <p:nvPicPr>
          <p:cNvPr id="7" name="Content Placeholder 6">
            <a:extLst>
              <a:ext uri="{FF2B5EF4-FFF2-40B4-BE49-F238E27FC236}">
                <a16:creationId xmlns:a16="http://schemas.microsoft.com/office/drawing/2014/main" id="{30D17345-FDCC-084C-9B55-F4CB4C94E707}"/>
              </a:ext>
            </a:extLst>
          </p:cNvPr>
          <p:cNvPicPr>
            <a:picLocks noGrp="1" noChangeAspect="1"/>
          </p:cNvPicPr>
          <p:nvPr>
            <p:ph idx="1"/>
          </p:nvPr>
        </p:nvPicPr>
        <p:blipFill>
          <a:blip r:embed="rId2"/>
          <a:stretch>
            <a:fillRect/>
          </a:stretch>
        </p:blipFill>
        <p:spPr>
          <a:xfrm>
            <a:off x="3340153" y="1825625"/>
            <a:ext cx="5511694" cy="4351338"/>
          </a:xfrm>
        </p:spPr>
      </p:pic>
      <p:sp>
        <p:nvSpPr>
          <p:cNvPr id="8" name="TextBox 7">
            <a:extLst>
              <a:ext uri="{FF2B5EF4-FFF2-40B4-BE49-F238E27FC236}">
                <a16:creationId xmlns:a16="http://schemas.microsoft.com/office/drawing/2014/main" id="{A305E6A7-04A4-D442-8C1C-0AA8A0F67135}"/>
              </a:ext>
            </a:extLst>
          </p:cNvPr>
          <p:cNvSpPr txBox="1"/>
          <p:nvPr/>
        </p:nvSpPr>
        <p:spPr>
          <a:xfrm>
            <a:off x="10086975" y="6308209"/>
            <a:ext cx="1689886" cy="369332"/>
          </a:xfrm>
          <a:prstGeom prst="rect">
            <a:avLst/>
          </a:prstGeom>
          <a:noFill/>
        </p:spPr>
        <p:txBody>
          <a:bodyPr wrap="none" rtlCol="0">
            <a:spAutoFit/>
          </a:bodyPr>
          <a:lstStyle/>
          <a:p>
            <a:r>
              <a:rPr lang="en-US" dirty="0"/>
              <a:t>L. Munch, 2019.</a:t>
            </a:r>
          </a:p>
        </p:txBody>
      </p:sp>
    </p:spTree>
    <p:extLst>
      <p:ext uri="{BB962C8B-B14F-4D97-AF65-F5344CB8AC3E}">
        <p14:creationId xmlns:p14="http://schemas.microsoft.com/office/powerpoint/2010/main" val="396009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A5A4A-F372-6347-BF57-88BF695D95E3}"/>
              </a:ext>
            </a:extLst>
          </p:cNvPr>
          <p:cNvSpPr>
            <a:spLocks noGrp="1"/>
          </p:cNvSpPr>
          <p:nvPr>
            <p:ph type="title"/>
          </p:nvPr>
        </p:nvSpPr>
        <p:spPr/>
        <p:txBody>
          <a:bodyPr/>
          <a:lstStyle/>
          <a:p>
            <a:r>
              <a:rPr lang="en-US" dirty="0"/>
              <a:t>Step 2: Point cloud to nested complexes </a:t>
            </a:r>
          </a:p>
        </p:txBody>
      </p:sp>
      <p:pic>
        <p:nvPicPr>
          <p:cNvPr id="6" name="Content Placeholder 5">
            <a:extLst>
              <a:ext uri="{FF2B5EF4-FFF2-40B4-BE49-F238E27FC236}">
                <a16:creationId xmlns:a16="http://schemas.microsoft.com/office/drawing/2014/main" id="{6D517D16-F84C-A94E-A7FD-3085CE62DD62}"/>
              </a:ext>
            </a:extLst>
          </p:cNvPr>
          <p:cNvPicPr>
            <a:picLocks noGrp="1" noChangeAspect="1"/>
          </p:cNvPicPr>
          <p:nvPr>
            <p:ph idx="1"/>
          </p:nvPr>
        </p:nvPicPr>
        <p:blipFill>
          <a:blip r:embed="rId2"/>
          <a:stretch>
            <a:fillRect/>
          </a:stretch>
        </p:blipFill>
        <p:spPr>
          <a:xfrm>
            <a:off x="3318884" y="1825625"/>
            <a:ext cx="5554231" cy="4351338"/>
          </a:xfrm>
        </p:spPr>
      </p:pic>
      <p:sp>
        <p:nvSpPr>
          <p:cNvPr id="8" name="TextBox 7">
            <a:extLst>
              <a:ext uri="{FF2B5EF4-FFF2-40B4-BE49-F238E27FC236}">
                <a16:creationId xmlns:a16="http://schemas.microsoft.com/office/drawing/2014/main" id="{C930EE8F-5317-7642-A176-E7DF11EBB932}"/>
              </a:ext>
            </a:extLst>
          </p:cNvPr>
          <p:cNvSpPr txBox="1"/>
          <p:nvPr/>
        </p:nvSpPr>
        <p:spPr>
          <a:xfrm>
            <a:off x="10086975" y="6308209"/>
            <a:ext cx="1689886" cy="369332"/>
          </a:xfrm>
          <a:prstGeom prst="rect">
            <a:avLst/>
          </a:prstGeom>
          <a:noFill/>
        </p:spPr>
        <p:txBody>
          <a:bodyPr wrap="none" rtlCol="0">
            <a:spAutoFit/>
          </a:bodyPr>
          <a:lstStyle/>
          <a:p>
            <a:r>
              <a:rPr lang="en-US" dirty="0"/>
              <a:t>L. Munch, 2019.</a:t>
            </a:r>
          </a:p>
        </p:txBody>
      </p:sp>
    </p:spTree>
    <p:extLst>
      <p:ext uri="{BB962C8B-B14F-4D97-AF65-F5344CB8AC3E}">
        <p14:creationId xmlns:p14="http://schemas.microsoft.com/office/powerpoint/2010/main" val="136965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A5A4A-F372-6347-BF57-88BF695D95E3}"/>
              </a:ext>
            </a:extLst>
          </p:cNvPr>
          <p:cNvSpPr>
            <a:spLocks noGrp="1"/>
          </p:cNvSpPr>
          <p:nvPr>
            <p:ph type="title"/>
          </p:nvPr>
        </p:nvSpPr>
        <p:spPr/>
        <p:txBody>
          <a:bodyPr/>
          <a:lstStyle/>
          <a:p>
            <a:r>
              <a:rPr lang="en-US" dirty="0"/>
              <a:t>Step 2: Point cloud to nested complexes </a:t>
            </a:r>
          </a:p>
        </p:txBody>
      </p:sp>
      <p:pic>
        <p:nvPicPr>
          <p:cNvPr id="7" name="Content Placeholder 6">
            <a:extLst>
              <a:ext uri="{FF2B5EF4-FFF2-40B4-BE49-F238E27FC236}">
                <a16:creationId xmlns:a16="http://schemas.microsoft.com/office/drawing/2014/main" id="{9F9C83A4-69E5-3940-B26D-ACBA5A9C9107}"/>
              </a:ext>
            </a:extLst>
          </p:cNvPr>
          <p:cNvPicPr>
            <a:picLocks noGrp="1" noChangeAspect="1"/>
          </p:cNvPicPr>
          <p:nvPr>
            <p:ph idx="1"/>
          </p:nvPr>
        </p:nvPicPr>
        <p:blipFill>
          <a:blip r:embed="rId2"/>
          <a:stretch>
            <a:fillRect/>
          </a:stretch>
        </p:blipFill>
        <p:spPr>
          <a:xfrm>
            <a:off x="3352991" y="1825625"/>
            <a:ext cx="5486017" cy="4351338"/>
          </a:xfrm>
        </p:spPr>
      </p:pic>
      <p:sp>
        <p:nvSpPr>
          <p:cNvPr id="8" name="TextBox 7">
            <a:extLst>
              <a:ext uri="{FF2B5EF4-FFF2-40B4-BE49-F238E27FC236}">
                <a16:creationId xmlns:a16="http://schemas.microsoft.com/office/drawing/2014/main" id="{DE25880C-E4CF-9B44-AADD-0651DD72141E}"/>
              </a:ext>
            </a:extLst>
          </p:cNvPr>
          <p:cNvSpPr txBox="1"/>
          <p:nvPr/>
        </p:nvSpPr>
        <p:spPr>
          <a:xfrm>
            <a:off x="10086975" y="6308209"/>
            <a:ext cx="1689886" cy="369332"/>
          </a:xfrm>
          <a:prstGeom prst="rect">
            <a:avLst/>
          </a:prstGeom>
          <a:noFill/>
        </p:spPr>
        <p:txBody>
          <a:bodyPr wrap="none" rtlCol="0">
            <a:spAutoFit/>
          </a:bodyPr>
          <a:lstStyle/>
          <a:p>
            <a:r>
              <a:rPr lang="en-US" dirty="0"/>
              <a:t>L. Munch, 2019.</a:t>
            </a:r>
          </a:p>
        </p:txBody>
      </p:sp>
    </p:spTree>
    <p:extLst>
      <p:ext uri="{BB962C8B-B14F-4D97-AF65-F5344CB8AC3E}">
        <p14:creationId xmlns:p14="http://schemas.microsoft.com/office/powerpoint/2010/main" val="126972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3: Nested complexes to barcode</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5488" y="1419716"/>
            <a:ext cx="6889898" cy="4872415"/>
          </a:xfrm>
        </p:spPr>
      </p:pic>
      <p:sp>
        <p:nvSpPr>
          <p:cNvPr id="6" name="TextBox 5"/>
          <p:cNvSpPr txBox="1"/>
          <p:nvPr/>
        </p:nvSpPr>
        <p:spPr>
          <a:xfrm>
            <a:off x="9746512" y="6292131"/>
            <a:ext cx="2150653" cy="338554"/>
          </a:xfrm>
          <a:prstGeom prst="rect">
            <a:avLst/>
          </a:prstGeom>
          <a:noFill/>
        </p:spPr>
        <p:txBody>
          <a:bodyPr wrap="none" rtlCol="0">
            <a:spAutoFit/>
          </a:bodyPr>
          <a:lstStyle/>
          <a:p>
            <a:r>
              <a:rPr lang="en-US" sz="1600" dirty="0"/>
              <a:t>Otter et al., </a:t>
            </a:r>
            <a:r>
              <a:rPr lang="en-US" sz="1600" dirty="0" err="1"/>
              <a:t>arXiv</a:t>
            </a:r>
            <a:r>
              <a:rPr lang="en-US" sz="1600" dirty="0"/>
              <a:t>, 2016.</a:t>
            </a:r>
          </a:p>
        </p:txBody>
      </p:sp>
    </p:spTree>
    <p:extLst>
      <p:ext uri="{BB962C8B-B14F-4D97-AF65-F5344CB8AC3E}">
        <p14:creationId xmlns:p14="http://schemas.microsoft.com/office/powerpoint/2010/main" val="418162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D19EA-2C42-9640-90A2-91C529D7173B}"/>
              </a:ext>
            </a:extLst>
          </p:cNvPr>
          <p:cNvSpPr>
            <a:spLocks noGrp="1"/>
          </p:cNvSpPr>
          <p:nvPr>
            <p:ph type="title"/>
          </p:nvPr>
        </p:nvSpPr>
        <p:spPr/>
        <p:txBody>
          <a:bodyPr/>
          <a:lstStyle/>
          <a:p>
            <a:r>
              <a:rPr lang="en-US" dirty="0"/>
              <a:t>Barcodes vs persistence diagrams (PD)</a:t>
            </a:r>
          </a:p>
        </p:txBody>
      </p:sp>
      <p:graphicFrame>
        <p:nvGraphicFramePr>
          <p:cNvPr id="11" name="Chart 10">
            <a:extLst>
              <a:ext uri="{FF2B5EF4-FFF2-40B4-BE49-F238E27FC236}">
                <a16:creationId xmlns:a16="http://schemas.microsoft.com/office/drawing/2014/main" id="{BE2B7C50-BB57-084B-BF0A-A375EC4E3773}"/>
              </a:ext>
            </a:extLst>
          </p:cNvPr>
          <p:cNvGraphicFramePr>
            <a:graphicFrameLocks/>
          </p:cNvGraphicFramePr>
          <p:nvPr>
            <p:extLst>
              <p:ext uri="{D42A27DB-BD31-4B8C-83A1-F6EECF244321}">
                <p14:modId xmlns:p14="http://schemas.microsoft.com/office/powerpoint/2010/main" val="2247018619"/>
              </p:ext>
            </p:extLst>
          </p:nvPr>
        </p:nvGraphicFramePr>
        <p:xfrm>
          <a:off x="5334000" y="1724819"/>
          <a:ext cx="4089400" cy="4552950"/>
        </p:xfrm>
        <a:graphic>
          <a:graphicData uri="http://schemas.openxmlformats.org/drawingml/2006/chart">
            <c:chart xmlns:c="http://schemas.openxmlformats.org/drawingml/2006/chart" xmlns:r="http://schemas.openxmlformats.org/officeDocument/2006/relationships" r:id="rId3"/>
          </a:graphicData>
        </a:graphic>
      </p:graphicFrame>
      <p:cxnSp>
        <p:nvCxnSpPr>
          <p:cNvPr id="13" name="Straight Connector 12">
            <a:extLst>
              <a:ext uri="{FF2B5EF4-FFF2-40B4-BE49-F238E27FC236}">
                <a16:creationId xmlns:a16="http://schemas.microsoft.com/office/drawing/2014/main" id="{DAEADD3F-64A9-BA46-99C6-D109B897D1A2}"/>
              </a:ext>
            </a:extLst>
          </p:cNvPr>
          <p:cNvCxnSpPr/>
          <p:nvPr/>
        </p:nvCxnSpPr>
        <p:spPr>
          <a:xfrm flipV="1">
            <a:off x="5664200" y="2781300"/>
            <a:ext cx="3543300" cy="318770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15" name="Content Placeholder 14">
            <a:extLst>
              <a:ext uri="{FF2B5EF4-FFF2-40B4-BE49-F238E27FC236}">
                <a16:creationId xmlns:a16="http://schemas.microsoft.com/office/drawing/2014/main" id="{838DAB0E-DEDE-BD43-9561-E4D00C9170E6}"/>
              </a:ext>
            </a:extLst>
          </p:cNvPr>
          <p:cNvGraphicFramePr>
            <a:graphicFrameLocks noGrp="1"/>
          </p:cNvGraphicFramePr>
          <p:nvPr>
            <p:ph idx="1"/>
            <p:extLst>
              <p:ext uri="{D42A27DB-BD31-4B8C-83A1-F6EECF244321}">
                <p14:modId xmlns:p14="http://schemas.microsoft.com/office/powerpoint/2010/main" val="1412232537"/>
              </p:ext>
            </p:extLst>
          </p:nvPr>
        </p:nvGraphicFramePr>
        <p:xfrm>
          <a:off x="564630" y="1724819"/>
          <a:ext cx="10515600" cy="4351337"/>
        </p:xfrm>
        <a:graphic>
          <a:graphicData uri="http://schemas.openxmlformats.org/drawingml/2006/chart">
            <c:chart xmlns:c="http://schemas.openxmlformats.org/drawingml/2006/chart" xmlns:r="http://schemas.openxmlformats.org/officeDocument/2006/relationships" r:id="rId4"/>
          </a:graphicData>
        </a:graphic>
      </p:graphicFrame>
      <p:cxnSp>
        <p:nvCxnSpPr>
          <p:cNvPr id="17" name="Straight Connector 16">
            <a:extLst>
              <a:ext uri="{FF2B5EF4-FFF2-40B4-BE49-F238E27FC236}">
                <a16:creationId xmlns:a16="http://schemas.microsoft.com/office/drawing/2014/main" id="{F36891AD-AC38-5946-982E-4CF3604F9027}"/>
              </a:ext>
            </a:extLst>
          </p:cNvPr>
          <p:cNvCxnSpPr/>
          <p:nvPr/>
        </p:nvCxnSpPr>
        <p:spPr>
          <a:xfrm>
            <a:off x="711200" y="5334000"/>
            <a:ext cx="1524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DEC531E-6B94-024C-8CB6-38882D44189F}"/>
              </a:ext>
            </a:extLst>
          </p:cNvPr>
          <p:cNvCxnSpPr>
            <a:cxnSpLocks/>
          </p:cNvCxnSpPr>
          <p:nvPr/>
        </p:nvCxnSpPr>
        <p:spPr>
          <a:xfrm>
            <a:off x="711200" y="4953000"/>
            <a:ext cx="30226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8754C40-925E-844D-9723-77FA20DD34D0}"/>
              </a:ext>
            </a:extLst>
          </p:cNvPr>
          <p:cNvCxnSpPr/>
          <p:nvPr/>
        </p:nvCxnSpPr>
        <p:spPr>
          <a:xfrm>
            <a:off x="1511300" y="4572000"/>
            <a:ext cx="3683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C3A647B-EE61-A443-85D0-F5B651D31C54}"/>
              </a:ext>
            </a:extLst>
          </p:cNvPr>
          <p:cNvCxnSpPr/>
          <p:nvPr/>
        </p:nvCxnSpPr>
        <p:spPr>
          <a:xfrm>
            <a:off x="1879600" y="4140200"/>
            <a:ext cx="11049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58430CA-3387-1948-AA88-0DBC9778016D}"/>
              </a:ext>
            </a:extLst>
          </p:cNvPr>
          <p:cNvCxnSpPr/>
          <p:nvPr/>
        </p:nvCxnSpPr>
        <p:spPr>
          <a:xfrm>
            <a:off x="2235200" y="3746500"/>
            <a:ext cx="7493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C0AC324-8790-1E4B-BF82-626C952CA25E}"/>
              </a:ext>
            </a:extLst>
          </p:cNvPr>
          <p:cNvCxnSpPr/>
          <p:nvPr/>
        </p:nvCxnSpPr>
        <p:spPr>
          <a:xfrm>
            <a:off x="2984500" y="2895600"/>
            <a:ext cx="7493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0862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1AEE9-9978-BD49-85B6-60F14BEC110A}"/>
              </a:ext>
            </a:extLst>
          </p:cNvPr>
          <p:cNvSpPr>
            <a:spLocks noGrp="1"/>
          </p:cNvSpPr>
          <p:nvPr>
            <p:ph type="title"/>
          </p:nvPr>
        </p:nvSpPr>
        <p:spPr/>
        <p:txBody>
          <a:bodyPr/>
          <a:lstStyle/>
          <a:p>
            <a:r>
              <a:rPr lang="en-US" dirty="0"/>
              <a:t>Stability</a:t>
            </a:r>
          </a:p>
        </p:txBody>
      </p:sp>
      <p:sp>
        <p:nvSpPr>
          <p:cNvPr id="3" name="Content Placeholder 2">
            <a:extLst>
              <a:ext uri="{FF2B5EF4-FFF2-40B4-BE49-F238E27FC236}">
                <a16:creationId xmlns:a16="http://schemas.microsoft.com/office/drawing/2014/main" id="{D5915B19-A756-674E-B60B-BA794EC9022A}"/>
              </a:ext>
            </a:extLst>
          </p:cNvPr>
          <p:cNvSpPr>
            <a:spLocks noGrp="1"/>
          </p:cNvSpPr>
          <p:nvPr>
            <p:ph idx="1"/>
          </p:nvPr>
        </p:nvSpPr>
        <p:spPr/>
        <p:txBody>
          <a:bodyPr/>
          <a:lstStyle/>
          <a:p>
            <a:r>
              <a:rPr lang="en-US" dirty="0"/>
              <a:t>The set of barcodes/persistence diagrams can be equipped with a variety of </a:t>
            </a:r>
            <a:r>
              <a:rPr lang="en-US" dirty="0">
                <a:solidFill>
                  <a:schemeClr val="accent6"/>
                </a:solidFill>
              </a:rPr>
              <a:t>earthmover-type distances</a:t>
            </a:r>
            <a:r>
              <a:rPr lang="en-US" dirty="0"/>
              <a:t>: the Wasserstein distances of </a:t>
            </a:r>
            <a:r>
              <a:rPr lang="en-US" dirty="0" err="1"/>
              <a:t>L</a:t>
            </a:r>
            <a:r>
              <a:rPr lang="en-US" baseline="-25000" dirty="0" err="1"/>
              <a:t>p</a:t>
            </a:r>
            <a:r>
              <a:rPr lang="en-US" dirty="0"/>
              <a:t>-type and the bottleneck distance of L</a:t>
            </a:r>
            <a:r>
              <a:rPr lang="en-US" baseline="-25000" dirty="0"/>
              <a:t>∞</a:t>
            </a:r>
            <a:r>
              <a:rPr lang="en-US" dirty="0"/>
              <a:t> -type.</a:t>
            </a:r>
          </a:p>
          <a:p>
            <a:endParaRPr lang="en-US" dirty="0"/>
          </a:p>
          <a:p>
            <a:r>
              <a:rPr lang="en-US" dirty="0"/>
              <a:t>Most reasonable known instantiations of the TDA pipeline are </a:t>
            </a:r>
            <a:r>
              <a:rPr lang="en-US" dirty="0">
                <a:solidFill>
                  <a:schemeClr val="accent6"/>
                </a:solidFill>
              </a:rPr>
              <a:t>Lipschitz continuous </a:t>
            </a:r>
            <a:r>
              <a:rPr lang="en-US" dirty="0"/>
              <a:t>with respect to </a:t>
            </a:r>
            <a:r>
              <a:rPr lang="en-US" dirty="0" err="1"/>
              <a:t>Hausdorff</a:t>
            </a:r>
            <a:r>
              <a:rPr lang="en-US" dirty="0"/>
              <a:t> distance on point clouds and bottleneck distance on persistence diagrams.</a:t>
            </a:r>
          </a:p>
          <a:p>
            <a:endParaRPr lang="en-US" dirty="0"/>
          </a:p>
          <a:p>
            <a:endParaRPr lang="en-US" dirty="0"/>
          </a:p>
        </p:txBody>
      </p:sp>
    </p:spTree>
    <p:extLst>
      <p:ext uri="{BB962C8B-B14F-4D97-AF65-F5344CB8AC3E}">
        <p14:creationId xmlns:p14="http://schemas.microsoft.com/office/powerpoint/2010/main" val="246618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1000"/>
            <a:lum/>
          </a:blip>
          <a:srcRect/>
          <a:stretch>
            <a:fillRect t="-8000" b="-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9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0B08A-6A7B-ED4E-AF42-32ED157C5373}"/>
              </a:ext>
            </a:extLst>
          </p:cNvPr>
          <p:cNvSpPr>
            <a:spLocks noGrp="1"/>
          </p:cNvSpPr>
          <p:nvPr>
            <p:ph type="title"/>
          </p:nvPr>
        </p:nvSpPr>
        <p:spPr/>
        <p:txBody>
          <a:bodyPr/>
          <a:lstStyle/>
          <a:p>
            <a:r>
              <a:rPr lang="en-US" dirty="0"/>
              <a:t>Practicalities</a:t>
            </a:r>
          </a:p>
        </p:txBody>
      </p:sp>
      <p:sp>
        <p:nvSpPr>
          <p:cNvPr id="3" name="Content Placeholder 2">
            <a:extLst>
              <a:ext uri="{FF2B5EF4-FFF2-40B4-BE49-F238E27FC236}">
                <a16:creationId xmlns:a16="http://schemas.microsoft.com/office/drawing/2014/main" id="{1442E30A-A19F-0541-B824-08FB1E46A2D7}"/>
              </a:ext>
            </a:extLst>
          </p:cNvPr>
          <p:cNvSpPr>
            <a:spLocks noGrp="1"/>
          </p:cNvSpPr>
          <p:nvPr>
            <p:ph idx="1"/>
          </p:nvPr>
        </p:nvSpPr>
        <p:spPr/>
        <p:txBody>
          <a:bodyPr/>
          <a:lstStyle/>
          <a:p>
            <a:r>
              <a:rPr lang="en-US" dirty="0"/>
              <a:t>There are extensive </a:t>
            </a:r>
            <a:r>
              <a:rPr lang="en-US" dirty="0">
                <a:solidFill>
                  <a:schemeClr val="accent6"/>
                </a:solidFill>
              </a:rPr>
              <a:t>libraries of software</a:t>
            </a:r>
            <a:r>
              <a:rPr lang="en-US" dirty="0"/>
              <a:t>, mostly open source, for TDA computations (e.g., GUDHI, </a:t>
            </a:r>
            <a:r>
              <a:rPr lang="en-US" dirty="0" err="1"/>
              <a:t>Ripser</a:t>
            </a:r>
            <a:r>
              <a:rPr lang="en-US" dirty="0"/>
              <a:t>, </a:t>
            </a:r>
            <a:r>
              <a:rPr lang="en-US" dirty="0" err="1"/>
              <a:t>Flagser</a:t>
            </a:r>
            <a:r>
              <a:rPr lang="en-US" dirty="0"/>
              <a:t>, </a:t>
            </a:r>
            <a:r>
              <a:rPr lang="en-US" dirty="0">
                <a:solidFill>
                  <a:schemeClr val="accent6"/>
                </a:solidFill>
              </a:rPr>
              <a:t>Giotto-TDA</a:t>
            </a:r>
            <a:r>
              <a:rPr lang="en-US" dirty="0"/>
              <a:t>,…).</a:t>
            </a:r>
          </a:p>
          <a:p>
            <a:endParaRPr lang="en-US" dirty="0"/>
          </a:p>
          <a:p>
            <a:r>
              <a:rPr lang="en-US" dirty="0"/>
              <a:t>There exist </a:t>
            </a:r>
            <a:r>
              <a:rPr lang="en-US" dirty="0">
                <a:solidFill>
                  <a:schemeClr val="accent6"/>
                </a:solidFill>
              </a:rPr>
              <a:t>“inverse analysis” tools </a:t>
            </a:r>
            <a:r>
              <a:rPr lang="en-US" dirty="0"/>
              <a:t>for interpreting results of TDA computations (e.g., work of </a:t>
            </a:r>
            <a:r>
              <a:rPr lang="en-US" dirty="0" err="1"/>
              <a:t>Hiraoka</a:t>
            </a:r>
            <a:r>
              <a:rPr lang="en-US" dirty="0"/>
              <a:t> et al.).</a:t>
            </a:r>
          </a:p>
        </p:txBody>
      </p:sp>
    </p:spTree>
    <p:extLst>
      <p:ext uri="{BB962C8B-B14F-4D97-AF65-F5344CB8AC3E}">
        <p14:creationId xmlns:p14="http://schemas.microsoft.com/office/powerpoint/2010/main" val="340553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EB232-6C5B-2A48-B9E6-EDE4D9BBB98C}"/>
              </a:ext>
            </a:extLst>
          </p:cNvPr>
          <p:cNvSpPr>
            <a:spLocks noGrp="1"/>
          </p:cNvSpPr>
          <p:nvPr>
            <p:ph type="title"/>
          </p:nvPr>
        </p:nvSpPr>
        <p:spPr/>
        <p:txBody>
          <a:bodyPr/>
          <a:lstStyle/>
          <a:p>
            <a:r>
              <a:rPr lang="en-CH" dirty="0"/>
              <a:t>From one to many parameters</a:t>
            </a:r>
          </a:p>
        </p:txBody>
      </p:sp>
      <p:sp>
        <p:nvSpPr>
          <p:cNvPr id="3" name="Content Placeholder 2">
            <a:extLst>
              <a:ext uri="{FF2B5EF4-FFF2-40B4-BE49-F238E27FC236}">
                <a16:creationId xmlns:a16="http://schemas.microsoft.com/office/drawing/2014/main" id="{66BE35CC-7A75-4D45-916F-A883E1AC7A15}"/>
              </a:ext>
            </a:extLst>
          </p:cNvPr>
          <p:cNvSpPr>
            <a:spLocks noGrp="1"/>
          </p:cNvSpPr>
          <p:nvPr>
            <p:ph idx="1"/>
          </p:nvPr>
        </p:nvSpPr>
        <p:spPr/>
        <p:txBody>
          <a:bodyPr/>
          <a:lstStyle/>
          <a:p>
            <a:r>
              <a:rPr lang="en-CH" dirty="0"/>
              <a:t>In real data, there are often several parameters along which it would be natural to filter (e.g., some notion of density or time).</a:t>
            </a:r>
          </a:p>
          <a:p>
            <a:r>
              <a:rPr lang="en-CH" dirty="0"/>
              <a:t>Generalization from one to many parameters poses serious problems, for reasons of both theory and implementation: in general, there is </a:t>
            </a:r>
            <a:r>
              <a:rPr lang="en-CH" dirty="0">
                <a:solidFill>
                  <a:schemeClr val="accent6"/>
                </a:solidFill>
              </a:rPr>
              <a:t>no analogue of barcodes or persistence diagrams</a:t>
            </a:r>
            <a:r>
              <a:rPr lang="en-CH" dirty="0"/>
              <a:t>.</a:t>
            </a:r>
          </a:p>
          <a:p>
            <a:r>
              <a:rPr lang="en-CH" dirty="0"/>
              <a:t>Common approaches for two parameters</a:t>
            </a:r>
          </a:p>
          <a:p>
            <a:pPr lvl="1"/>
            <a:r>
              <a:rPr lang="en-CH" dirty="0"/>
              <a:t>Restrict to lines in the plane determined by the two parameters: </a:t>
            </a:r>
            <a:r>
              <a:rPr lang="en-CH" dirty="0">
                <a:solidFill>
                  <a:schemeClr val="accent6"/>
                </a:solidFill>
              </a:rPr>
              <a:t>fibered bar code.</a:t>
            </a:r>
          </a:p>
          <a:p>
            <a:pPr lvl="1"/>
            <a:r>
              <a:rPr lang="en-CH" dirty="0"/>
              <a:t>Focus on </a:t>
            </a:r>
            <a:r>
              <a:rPr lang="en-CH" dirty="0">
                <a:solidFill>
                  <a:schemeClr val="accent6"/>
                </a:solidFill>
              </a:rPr>
              <a:t>decompositions into blocks </a:t>
            </a:r>
            <a:r>
              <a:rPr lang="en-CH" dirty="0"/>
              <a:t>(instead of bars) when possible.</a:t>
            </a:r>
          </a:p>
        </p:txBody>
      </p:sp>
    </p:spTree>
    <p:extLst>
      <p:ext uri="{BB962C8B-B14F-4D97-AF65-F5344CB8AC3E}">
        <p14:creationId xmlns:p14="http://schemas.microsoft.com/office/powerpoint/2010/main" val="2958097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AD73D-D0F5-B84E-AA99-D7588954763D}"/>
              </a:ext>
            </a:extLst>
          </p:cNvPr>
          <p:cNvSpPr>
            <a:spLocks noGrp="1"/>
          </p:cNvSpPr>
          <p:nvPr>
            <p:ph type="title"/>
          </p:nvPr>
        </p:nvSpPr>
        <p:spPr/>
        <p:txBody>
          <a:bodyPr/>
          <a:lstStyle/>
          <a:p>
            <a:r>
              <a:rPr lang="en-US" dirty="0"/>
              <a:t>Static TDA input to ML</a:t>
            </a:r>
          </a:p>
        </p:txBody>
      </p:sp>
      <p:sp>
        <p:nvSpPr>
          <p:cNvPr id="3" name="Text Placeholder 2">
            <a:extLst>
              <a:ext uri="{FF2B5EF4-FFF2-40B4-BE49-F238E27FC236}">
                <a16:creationId xmlns:a16="http://schemas.microsoft.com/office/drawing/2014/main" id="{0B3E56C9-89D0-B94E-977B-88FDBF912F0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0350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A6AB4-ADFB-B346-B69E-99D25A01E9E0}"/>
              </a:ext>
            </a:extLst>
          </p:cNvPr>
          <p:cNvSpPr>
            <a:spLocks noGrp="1"/>
          </p:cNvSpPr>
          <p:nvPr>
            <p:ph type="title"/>
          </p:nvPr>
        </p:nvSpPr>
        <p:spPr/>
        <p:txBody>
          <a:bodyPr/>
          <a:lstStyle/>
          <a:p>
            <a:r>
              <a:rPr lang="en-US" dirty="0"/>
              <a:t>Strategies for vectorization/featurization</a:t>
            </a:r>
          </a:p>
        </p:txBody>
      </p:sp>
      <p:sp>
        <p:nvSpPr>
          <p:cNvPr id="3" name="Content Placeholder 2">
            <a:extLst>
              <a:ext uri="{FF2B5EF4-FFF2-40B4-BE49-F238E27FC236}">
                <a16:creationId xmlns:a16="http://schemas.microsoft.com/office/drawing/2014/main" id="{2BF5284C-29C2-6746-9BE6-248FDA2B6BBB}"/>
              </a:ext>
            </a:extLst>
          </p:cNvPr>
          <p:cNvSpPr>
            <a:spLocks noGrp="1"/>
          </p:cNvSpPr>
          <p:nvPr>
            <p:ph idx="1"/>
          </p:nvPr>
        </p:nvSpPr>
        <p:spPr/>
        <p:txBody>
          <a:bodyPr/>
          <a:lstStyle/>
          <a:p>
            <a:r>
              <a:rPr lang="en-US" dirty="0">
                <a:solidFill>
                  <a:schemeClr val="accent6"/>
                </a:solidFill>
              </a:rPr>
              <a:t>Problem: </a:t>
            </a:r>
            <a:r>
              <a:rPr lang="en-US" dirty="0"/>
              <a:t>Cannot compute statistics in the space of barcodes or the space of persistence diagrams.</a:t>
            </a:r>
          </a:p>
          <a:p>
            <a:r>
              <a:rPr lang="en-US" dirty="0">
                <a:solidFill>
                  <a:schemeClr val="accent6"/>
                </a:solidFill>
              </a:rPr>
              <a:t>Solution: </a:t>
            </a:r>
          </a:p>
          <a:p>
            <a:pPr lvl="1"/>
            <a:r>
              <a:rPr lang="en-US" dirty="0"/>
              <a:t>Define a Lipschitz-continuous mapping from the space of barcodes/persistence diagrams to a vector space </a:t>
            </a:r>
            <a:r>
              <a:rPr lang="en-US" dirty="0">
                <a:solidFill>
                  <a:schemeClr val="accent6"/>
                </a:solidFill>
              </a:rPr>
              <a:t>𝒱 </a:t>
            </a:r>
            <a:r>
              <a:rPr lang="en-US" dirty="0"/>
              <a:t>equipped with an inner product.</a:t>
            </a:r>
          </a:p>
          <a:p>
            <a:pPr lvl="1"/>
            <a:r>
              <a:rPr lang="en-US" dirty="0"/>
              <a:t>Compute statistics in 𝒱!</a:t>
            </a:r>
          </a:p>
          <a:p>
            <a:pPr lvl="1"/>
            <a:r>
              <a:rPr lang="en-US" dirty="0"/>
              <a:t>Two main types:</a:t>
            </a:r>
          </a:p>
          <a:p>
            <a:pPr lvl="2"/>
            <a:r>
              <a:rPr lang="en-US" dirty="0"/>
              <a:t>Embeddings into finite-dimensional Euclidean spaces</a:t>
            </a:r>
          </a:p>
          <a:p>
            <a:pPr lvl="2"/>
            <a:r>
              <a:rPr lang="en-US" dirty="0"/>
              <a:t>Kernel methods: defining generalized scalar product on PD, i.e., see PD as elements of a Hilbert space</a:t>
            </a:r>
          </a:p>
          <a:p>
            <a:pPr lvl="1"/>
            <a:endParaRPr lang="en-US" dirty="0"/>
          </a:p>
          <a:p>
            <a:pPr lvl="1"/>
            <a:endParaRPr lang="en-US" dirty="0"/>
          </a:p>
        </p:txBody>
      </p:sp>
      <p:sp>
        <p:nvSpPr>
          <p:cNvPr id="4" name="TextBox 3">
            <a:extLst>
              <a:ext uri="{FF2B5EF4-FFF2-40B4-BE49-F238E27FC236}">
                <a16:creationId xmlns:a16="http://schemas.microsoft.com/office/drawing/2014/main" id="{981770CE-C1BE-7041-AB9B-460380C953BC}"/>
              </a:ext>
            </a:extLst>
          </p:cNvPr>
          <p:cNvSpPr txBox="1"/>
          <p:nvPr/>
        </p:nvSpPr>
        <p:spPr>
          <a:xfrm>
            <a:off x="7574973" y="4384964"/>
            <a:ext cx="2583464" cy="369332"/>
          </a:xfrm>
          <a:prstGeom prst="rect">
            <a:avLst/>
          </a:prstGeom>
          <a:noFill/>
        </p:spPr>
        <p:txBody>
          <a:bodyPr wrap="none" rtlCol="0">
            <a:spAutoFit/>
          </a:bodyPr>
          <a:lstStyle/>
          <a:p>
            <a:r>
              <a:rPr lang="en-CH" dirty="0">
                <a:solidFill>
                  <a:schemeClr val="accent6"/>
                </a:solidFill>
              </a:rPr>
              <a:t>Few trainable parameters</a:t>
            </a:r>
          </a:p>
        </p:txBody>
      </p:sp>
      <p:cxnSp>
        <p:nvCxnSpPr>
          <p:cNvPr id="6" name="Straight Arrow Connector 5">
            <a:extLst>
              <a:ext uri="{FF2B5EF4-FFF2-40B4-BE49-F238E27FC236}">
                <a16:creationId xmlns:a16="http://schemas.microsoft.com/office/drawing/2014/main" id="{4F94AD2B-8F20-DB48-8F00-25DEC9CBBA10}"/>
              </a:ext>
            </a:extLst>
          </p:cNvPr>
          <p:cNvCxnSpPr/>
          <p:nvPr/>
        </p:nvCxnSpPr>
        <p:spPr>
          <a:xfrm flipH="1">
            <a:off x="7678882" y="4754296"/>
            <a:ext cx="945573" cy="409986"/>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7" name="TextBox 6">
            <a:extLst>
              <a:ext uri="{FF2B5EF4-FFF2-40B4-BE49-F238E27FC236}">
                <a16:creationId xmlns:a16="http://schemas.microsoft.com/office/drawing/2014/main" id="{5B607C9B-BED2-6C4A-B971-4B1385653678}"/>
              </a:ext>
            </a:extLst>
          </p:cNvPr>
          <p:cNvSpPr txBox="1"/>
          <p:nvPr/>
        </p:nvSpPr>
        <p:spPr>
          <a:xfrm>
            <a:off x="6598227" y="6012624"/>
            <a:ext cx="1115370" cy="369332"/>
          </a:xfrm>
          <a:prstGeom prst="rect">
            <a:avLst/>
          </a:prstGeom>
          <a:noFill/>
        </p:spPr>
        <p:txBody>
          <a:bodyPr wrap="none" rtlCol="0">
            <a:spAutoFit/>
          </a:bodyPr>
          <a:lstStyle/>
          <a:p>
            <a:r>
              <a:rPr lang="en-CH" dirty="0">
                <a:solidFill>
                  <a:schemeClr val="accent6"/>
                </a:solidFill>
              </a:rPr>
              <a:t>Expensive</a:t>
            </a:r>
          </a:p>
        </p:txBody>
      </p:sp>
      <p:cxnSp>
        <p:nvCxnSpPr>
          <p:cNvPr id="11" name="Straight Arrow Connector 10">
            <a:extLst>
              <a:ext uri="{FF2B5EF4-FFF2-40B4-BE49-F238E27FC236}">
                <a16:creationId xmlns:a16="http://schemas.microsoft.com/office/drawing/2014/main" id="{7608325E-C172-EB44-8801-059E3FD221DD}"/>
              </a:ext>
            </a:extLst>
          </p:cNvPr>
          <p:cNvCxnSpPr/>
          <p:nvPr/>
        </p:nvCxnSpPr>
        <p:spPr>
          <a:xfrm flipH="1" flipV="1">
            <a:off x="5787736" y="5746173"/>
            <a:ext cx="810491" cy="413677"/>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027950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57E59-A113-6D4D-BCC6-0D3FDE0BDBC6}"/>
              </a:ext>
            </a:extLst>
          </p:cNvPr>
          <p:cNvSpPr>
            <a:spLocks noGrp="1"/>
          </p:cNvSpPr>
          <p:nvPr>
            <p:ph type="title"/>
          </p:nvPr>
        </p:nvSpPr>
        <p:spPr/>
        <p:txBody>
          <a:bodyPr/>
          <a:lstStyle/>
          <a:p>
            <a:r>
              <a:rPr lang="en-US" dirty="0"/>
              <a:t>Cavities</a:t>
            </a:r>
          </a:p>
        </p:txBody>
      </p:sp>
      <p:pic>
        <p:nvPicPr>
          <p:cNvPr id="4" name="Graphic 3">
            <a:extLst>
              <a:ext uri="{FF2B5EF4-FFF2-40B4-BE49-F238E27FC236}">
                <a16:creationId xmlns:a16="http://schemas.microsoft.com/office/drawing/2014/main" id="{BF086EE6-E52F-064D-8A3E-43DF414193A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48131" y="1435855"/>
            <a:ext cx="4521720" cy="4463375"/>
          </a:xfrm>
          <a:prstGeom prst="rect">
            <a:avLst/>
          </a:prstGeom>
        </p:spPr>
      </p:pic>
      <p:sp>
        <p:nvSpPr>
          <p:cNvPr id="6" name="Oval 5">
            <a:extLst>
              <a:ext uri="{FF2B5EF4-FFF2-40B4-BE49-F238E27FC236}">
                <a16:creationId xmlns:a16="http://schemas.microsoft.com/office/drawing/2014/main" id="{F2630C25-2A4C-3F45-B5CF-6A1D4B5322C4}"/>
              </a:ext>
            </a:extLst>
          </p:cNvPr>
          <p:cNvSpPr/>
          <p:nvPr/>
        </p:nvSpPr>
        <p:spPr>
          <a:xfrm>
            <a:off x="1783830" y="3076733"/>
            <a:ext cx="224852" cy="209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9C681887-94DC-DA4C-B9F8-60B6DA5A50EE}"/>
              </a:ext>
            </a:extLst>
          </p:cNvPr>
          <p:cNvSpPr/>
          <p:nvPr/>
        </p:nvSpPr>
        <p:spPr>
          <a:xfrm>
            <a:off x="2910590" y="2268162"/>
            <a:ext cx="224852" cy="209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1767F8A9-3FB8-AF40-8894-AA1C47E6FC7C}"/>
              </a:ext>
            </a:extLst>
          </p:cNvPr>
          <p:cNvSpPr/>
          <p:nvPr/>
        </p:nvSpPr>
        <p:spPr>
          <a:xfrm>
            <a:off x="3979264" y="2995536"/>
            <a:ext cx="224852" cy="209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4A208575-48AD-2B49-885B-EB4DDA93692F}"/>
              </a:ext>
            </a:extLst>
          </p:cNvPr>
          <p:cNvSpPr/>
          <p:nvPr/>
        </p:nvSpPr>
        <p:spPr>
          <a:xfrm>
            <a:off x="1783830" y="4028062"/>
            <a:ext cx="224852" cy="209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D85234A8-C49F-4C48-B498-C4E6A801C387}"/>
              </a:ext>
            </a:extLst>
          </p:cNvPr>
          <p:cNvSpPr/>
          <p:nvPr/>
        </p:nvSpPr>
        <p:spPr>
          <a:xfrm>
            <a:off x="2910590" y="4792560"/>
            <a:ext cx="224852" cy="209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4F98C280-8687-DD45-BA43-B77E6403E2ED}"/>
              </a:ext>
            </a:extLst>
          </p:cNvPr>
          <p:cNvSpPr/>
          <p:nvPr/>
        </p:nvSpPr>
        <p:spPr>
          <a:xfrm>
            <a:off x="4000032" y="4028062"/>
            <a:ext cx="224852" cy="209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8DF09C61-D82C-454D-8B42-BCCCEAF8E8BB}"/>
              </a:ext>
            </a:extLst>
          </p:cNvPr>
          <p:cNvCxnSpPr>
            <a:stCxn id="6" idx="7"/>
            <a:endCxn id="7" idx="3"/>
          </p:cNvCxnSpPr>
          <p:nvPr/>
        </p:nvCxnSpPr>
        <p:spPr>
          <a:xfrm flipV="1">
            <a:off x="1975753" y="2447290"/>
            <a:ext cx="967766" cy="66017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7CECCD5-441A-7D47-928A-BD320D3EBCEC}"/>
              </a:ext>
            </a:extLst>
          </p:cNvPr>
          <p:cNvCxnSpPr>
            <a:cxnSpLocks/>
            <a:stCxn id="11" idx="0"/>
            <a:endCxn id="6" idx="4"/>
          </p:cNvCxnSpPr>
          <p:nvPr/>
        </p:nvCxnSpPr>
        <p:spPr>
          <a:xfrm flipV="1">
            <a:off x="1896256" y="3286595"/>
            <a:ext cx="0" cy="74146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ECE4D8A-A8D4-BE4B-BD18-B904ABD097D7}"/>
              </a:ext>
            </a:extLst>
          </p:cNvPr>
          <p:cNvCxnSpPr>
            <a:cxnSpLocks/>
            <a:endCxn id="8" idx="1"/>
          </p:cNvCxnSpPr>
          <p:nvPr/>
        </p:nvCxnSpPr>
        <p:spPr>
          <a:xfrm>
            <a:off x="3102513" y="2438085"/>
            <a:ext cx="909680" cy="58818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25E0E2-709B-3F4C-836A-D402614FB985}"/>
              </a:ext>
            </a:extLst>
          </p:cNvPr>
          <p:cNvCxnSpPr>
            <a:cxnSpLocks/>
          </p:cNvCxnSpPr>
          <p:nvPr/>
        </p:nvCxnSpPr>
        <p:spPr>
          <a:xfrm flipH="1" flipV="1">
            <a:off x="4091802" y="3205398"/>
            <a:ext cx="330" cy="85339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5DAD9FE-FBC1-A24B-B88A-831F4D0D112A}"/>
              </a:ext>
            </a:extLst>
          </p:cNvPr>
          <p:cNvCxnSpPr>
            <a:cxnSpLocks/>
            <a:endCxn id="12" idx="2"/>
          </p:cNvCxnSpPr>
          <p:nvPr/>
        </p:nvCxnSpPr>
        <p:spPr>
          <a:xfrm>
            <a:off x="1956453" y="4224892"/>
            <a:ext cx="954137" cy="67259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C911A11-D87F-4C41-A307-826F18A1E527}"/>
              </a:ext>
            </a:extLst>
          </p:cNvPr>
          <p:cNvCxnSpPr>
            <a:cxnSpLocks/>
            <a:endCxn id="13" idx="3"/>
          </p:cNvCxnSpPr>
          <p:nvPr/>
        </p:nvCxnSpPr>
        <p:spPr>
          <a:xfrm flipV="1">
            <a:off x="3135442" y="4207190"/>
            <a:ext cx="897519" cy="72139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9FD6DF8-E199-FE44-8FA0-C33D317DBB60}"/>
              </a:ext>
            </a:extLst>
          </p:cNvPr>
          <p:cNvSpPr txBox="1"/>
          <p:nvPr/>
        </p:nvSpPr>
        <p:spPr>
          <a:xfrm>
            <a:off x="6096001" y="6250898"/>
            <a:ext cx="544642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By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Fashionslide</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English Wikipedia, CC BY-SA 4.0</a:t>
            </a:r>
          </a:p>
        </p:txBody>
      </p:sp>
    </p:spTree>
    <p:extLst>
      <p:ext uri="{BB962C8B-B14F-4D97-AF65-F5344CB8AC3E}">
        <p14:creationId xmlns:p14="http://schemas.microsoft.com/office/powerpoint/2010/main" val="23266880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animBg="1"/>
      <p:bldP spid="12" grpId="0" animBg="1"/>
      <p:bldP spid="13" grpId="0" animBg="1"/>
      <p:bldP spid="2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3E12D67-DFB9-944D-B3F1-00310320B93F}"/>
              </a:ext>
            </a:extLst>
          </p:cNvPr>
          <p:cNvSpPr>
            <a:spLocks noGrp="1"/>
          </p:cNvSpPr>
          <p:nvPr>
            <p:ph type="title"/>
          </p:nvPr>
        </p:nvSpPr>
        <p:spPr/>
        <p:txBody>
          <a:bodyPr/>
          <a:lstStyle/>
          <a:p>
            <a:r>
              <a:rPr lang="en-US" dirty="0" err="1"/>
              <a:t>Betti</a:t>
            </a:r>
            <a:r>
              <a:rPr lang="en-US" dirty="0"/>
              <a:t> curves</a:t>
            </a:r>
          </a:p>
        </p:txBody>
      </p:sp>
      <p:cxnSp>
        <p:nvCxnSpPr>
          <p:cNvPr id="5" name="Straight Connector 4">
            <a:extLst>
              <a:ext uri="{FF2B5EF4-FFF2-40B4-BE49-F238E27FC236}">
                <a16:creationId xmlns:a16="http://schemas.microsoft.com/office/drawing/2014/main" id="{D9BDE791-9E22-3549-BC07-577DF40D0091}"/>
              </a:ext>
            </a:extLst>
          </p:cNvPr>
          <p:cNvCxnSpPr>
            <a:cxnSpLocks/>
          </p:cNvCxnSpPr>
          <p:nvPr/>
        </p:nvCxnSpPr>
        <p:spPr>
          <a:xfrm>
            <a:off x="657383" y="5587465"/>
            <a:ext cx="4660900" cy="0"/>
          </a:xfrm>
          <a:prstGeom prst="line">
            <a:avLst/>
          </a:prstGeom>
          <a:ln>
            <a:solidFill>
              <a:schemeClr val="tx1"/>
            </a:solidFill>
          </a:ln>
        </p:spPr>
        <p:style>
          <a:lnRef idx="2">
            <a:schemeClr val="accent4"/>
          </a:lnRef>
          <a:fillRef idx="0">
            <a:schemeClr val="accent4"/>
          </a:fillRef>
          <a:effectRef idx="1">
            <a:schemeClr val="accent4"/>
          </a:effectRef>
          <a:fontRef idx="minor">
            <a:schemeClr val="tx1"/>
          </a:fontRef>
        </p:style>
      </p:cxnSp>
      <p:cxnSp>
        <p:nvCxnSpPr>
          <p:cNvPr id="7" name="Straight Connector 6">
            <a:extLst>
              <a:ext uri="{FF2B5EF4-FFF2-40B4-BE49-F238E27FC236}">
                <a16:creationId xmlns:a16="http://schemas.microsoft.com/office/drawing/2014/main" id="{0F18DEFC-4C4A-6B42-A258-2DD4BB1CC7A7}"/>
              </a:ext>
            </a:extLst>
          </p:cNvPr>
          <p:cNvCxnSpPr>
            <a:cxnSpLocks/>
          </p:cNvCxnSpPr>
          <p:nvPr/>
        </p:nvCxnSpPr>
        <p:spPr>
          <a:xfrm>
            <a:off x="657383" y="4914365"/>
            <a:ext cx="8509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C3172EB-9AC4-E947-B5B1-82596B1004AC}"/>
              </a:ext>
            </a:extLst>
          </p:cNvPr>
          <p:cNvCxnSpPr>
            <a:cxnSpLocks/>
          </p:cNvCxnSpPr>
          <p:nvPr/>
        </p:nvCxnSpPr>
        <p:spPr>
          <a:xfrm>
            <a:off x="657383" y="4406365"/>
            <a:ext cx="25908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45C260A-2D28-3246-9DEE-263ADF56659F}"/>
              </a:ext>
            </a:extLst>
          </p:cNvPr>
          <p:cNvCxnSpPr>
            <a:cxnSpLocks/>
          </p:cNvCxnSpPr>
          <p:nvPr/>
        </p:nvCxnSpPr>
        <p:spPr>
          <a:xfrm>
            <a:off x="1508283" y="3847565"/>
            <a:ext cx="8509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BEA73FE-F281-B946-9F8B-5E5CC84B2211}"/>
              </a:ext>
            </a:extLst>
          </p:cNvPr>
          <p:cNvCxnSpPr>
            <a:cxnSpLocks/>
          </p:cNvCxnSpPr>
          <p:nvPr/>
        </p:nvCxnSpPr>
        <p:spPr>
          <a:xfrm>
            <a:off x="4124483" y="3428465"/>
            <a:ext cx="889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B302958-914D-3042-8D28-04045545905C}"/>
              </a:ext>
            </a:extLst>
          </p:cNvPr>
          <p:cNvCxnSpPr>
            <a:cxnSpLocks/>
          </p:cNvCxnSpPr>
          <p:nvPr/>
        </p:nvCxnSpPr>
        <p:spPr>
          <a:xfrm flipV="1">
            <a:off x="657383" y="2018765"/>
            <a:ext cx="0" cy="35687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D212EEC-670A-1443-B51F-F896A92C4A73}"/>
              </a:ext>
            </a:extLst>
          </p:cNvPr>
          <p:cNvCxnSpPr>
            <a:cxnSpLocks/>
          </p:cNvCxnSpPr>
          <p:nvPr/>
        </p:nvCxnSpPr>
        <p:spPr>
          <a:xfrm flipV="1">
            <a:off x="1508283" y="2018765"/>
            <a:ext cx="0" cy="35687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D5DE219-B196-0445-9BE1-2F04C1CE39CE}"/>
              </a:ext>
            </a:extLst>
          </p:cNvPr>
          <p:cNvCxnSpPr>
            <a:cxnSpLocks/>
          </p:cNvCxnSpPr>
          <p:nvPr/>
        </p:nvCxnSpPr>
        <p:spPr>
          <a:xfrm flipV="1">
            <a:off x="2359183" y="2018765"/>
            <a:ext cx="0" cy="35687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5DDA03E-0E2B-CF4A-B892-7EBD1C8114A5}"/>
              </a:ext>
            </a:extLst>
          </p:cNvPr>
          <p:cNvCxnSpPr>
            <a:cxnSpLocks/>
          </p:cNvCxnSpPr>
          <p:nvPr/>
        </p:nvCxnSpPr>
        <p:spPr>
          <a:xfrm flipV="1">
            <a:off x="3241833" y="2018765"/>
            <a:ext cx="0" cy="35687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F5B4502-F34D-EB47-813A-74201E8D95A9}"/>
              </a:ext>
            </a:extLst>
          </p:cNvPr>
          <p:cNvCxnSpPr>
            <a:cxnSpLocks/>
          </p:cNvCxnSpPr>
          <p:nvPr/>
        </p:nvCxnSpPr>
        <p:spPr>
          <a:xfrm flipV="1">
            <a:off x="4124483" y="2018765"/>
            <a:ext cx="0" cy="35687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2F54560-A794-984F-8921-BC6DC5DF95A2}"/>
              </a:ext>
            </a:extLst>
          </p:cNvPr>
          <p:cNvCxnSpPr>
            <a:cxnSpLocks/>
          </p:cNvCxnSpPr>
          <p:nvPr/>
        </p:nvCxnSpPr>
        <p:spPr>
          <a:xfrm flipV="1">
            <a:off x="5013483" y="2018765"/>
            <a:ext cx="0" cy="35687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902D7C0-E4E7-0B41-BEF4-F343357226D4}"/>
              </a:ext>
            </a:extLst>
          </p:cNvPr>
          <p:cNvSpPr txBox="1"/>
          <p:nvPr/>
        </p:nvSpPr>
        <p:spPr>
          <a:xfrm>
            <a:off x="441491" y="5727185"/>
            <a:ext cx="4876792" cy="369332"/>
          </a:xfrm>
          <a:prstGeom prst="rect">
            <a:avLst/>
          </a:prstGeom>
          <a:noFill/>
        </p:spPr>
        <p:txBody>
          <a:bodyPr wrap="square" rtlCol="0">
            <a:spAutoFit/>
          </a:bodyPr>
          <a:lstStyle/>
          <a:p>
            <a:r>
              <a:rPr lang="en-US" dirty="0"/>
              <a:t>0                1              2               3              4               5</a:t>
            </a:r>
          </a:p>
        </p:txBody>
      </p:sp>
      <p:sp>
        <p:nvSpPr>
          <p:cNvPr id="36" name="TextBox 35">
            <a:extLst>
              <a:ext uri="{FF2B5EF4-FFF2-40B4-BE49-F238E27FC236}">
                <a16:creationId xmlns:a16="http://schemas.microsoft.com/office/drawing/2014/main" id="{C65F3096-0DA3-3543-84D1-C486A971957E}"/>
              </a:ext>
            </a:extLst>
          </p:cNvPr>
          <p:cNvSpPr txBox="1"/>
          <p:nvPr/>
        </p:nvSpPr>
        <p:spPr>
          <a:xfrm>
            <a:off x="1327154" y="6260564"/>
            <a:ext cx="3514360" cy="369332"/>
          </a:xfrm>
          <a:prstGeom prst="rect">
            <a:avLst/>
          </a:prstGeom>
          <a:noFill/>
        </p:spPr>
        <p:txBody>
          <a:bodyPr wrap="none" rtlCol="0">
            <a:spAutoFit/>
          </a:bodyPr>
          <a:lstStyle/>
          <a:p>
            <a:r>
              <a:rPr lang="en-US" dirty="0"/>
              <a:t>Bar code for cavities of dimension k</a:t>
            </a:r>
          </a:p>
        </p:txBody>
      </p:sp>
      <p:graphicFrame>
        <p:nvGraphicFramePr>
          <p:cNvPr id="38" name="Chart 37">
            <a:extLst>
              <a:ext uri="{FF2B5EF4-FFF2-40B4-BE49-F238E27FC236}">
                <a16:creationId xmlns:a16="http://schemas.microsoft.com/office/drawing/2014/main" id="{E2698B10-BA53-034B-B3C2-55DB6AF7D601}"/>
              </a:ext>
            </a:extLst>
          </p:cNvPr>
          <p:cNvGraphicFramePr>
            <a:graphicFrameLocks/>
          </p:cNvGraphicFramePr>
          <p:nvPr>
            <p:extLst>
              <p:ext uri="{D42A27DB-BD31-4B8C-83A1-F6EECF244321}">
                <p14:modId xmlns:p14="http://schemas.microsoft.com/office/powerpoint/2010/main" val="3481446068"/>
              </p:ext>
            </p:extLst>
          </p:nvPr>
        </p:nvGraphicFramePr>
        <p:xfrm>
          <a:off x="5964170" y="1877788"/>
          <a:ext cx="5971996" cy="4271672"/>
        </p:xfrm>
        <a:graphic>
          <a:graphicData uri="http://schemas.openxmlformats.org/drawingml/2006/chart">
            <c:chart xmlns:c="http://schemas.openxmlformats.org/drawingml/2006/chart" xmlns:r="http://schemas.openxmlformats.org/officeDocument/2006/relationships" r:id="rId2"/>
          </a:graphicData>
        </a:graphic>
      </p:graphicFrame>
      <p:sp>
        <p:nvSpPr>
          <p:cNvPr id="39" name="TextBox 38">
            <a:extLst>
              <a:ext uri="{FF2B5EF4-FFF2-40B4-BE49-F238E27FC236}">
                <a16:creationId xmlns:a16="http://schemas.microsoft.com/office/drawing/2014/main" id="{834A5B57-2EC0-C543-AC75-61C07E2E6A46}"/>
              </a:ext>
            </a:extLst>
          </p:cNvPr>
          <p:cNvSpPr txBox="1"/>
          <p:nvPr/>
        </p:nvSpPr>
        <p:spPr>
          <a:xfrm>
            <a:off x="8240582" y="6260564"/>
            <a:ext cx="1419171" cy="369332"/>
          </a:xfrm>
          <a:prstGeom prst="rect">
            <a:avLst/>
          </a:prstGeom>
          <a:noFill/>
        </p:spPr>
        <p:txBody>
          <a:bodyPr wrap="none" rtlCol="0">
            <a:spAutoFit/>
          </a:bodyPr>
          <a:lstStyle/>
          <a:p>
            <a:r>
              <a:rPr lang="en-US" dirty="0" err="1"/>
              <a:t>Betti_k</a:t>
            </a:r>
            <a:r>
              <a:rPr lang="en-US" dirty="0"/>
              <a:t> curve</a:t>
            </a:r>
          </a:p>
        </p:txBody>
      </p:sp>
    </p:spTree>
    <p:extLst>
      <p:ext uri="{BB962C8B-B14F-4D97-AF65-F5344CB8AC3E}">
        <p14:creationId xmlns:p14="http://schemas.microsoft.com/office/powerpoint/2010/main" val="2761808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8" grpId="1">
        <p:bldAsOne/>
      </p:bldGraphic>
      <p:bldP spid="3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F44E9-4B0D-5149-8522-C4ED27A4D583}"/>
              </a:ext>
            </a:extLst>
          </p:cNvPr>
          <p:cNvSpPr>
            <a:spLocks noGrp="1"/>
          </p:cNvSpPr>
          <p:nvPr>
            <p:ph type="title"/>
          </p:nvPr>
        </p:nvSpPr>
        <p:spPr/>
        <p:txBody>
          <a:bodyPr/>
          <a:lstStyle/>
          <a:p>
            <a:r>
              <a:rPr lang="en-US" dirty="0"/>
              <a:t>Nested complex to </a:t>
            </a:r>
            <a:r>
              <a:rPr lang="en-US" dirty="0" err="1"/>
              <a:t>Betti</a:t>
            </a:r>
            <a:r>
              <a:rPr lang="en-US" dirty="0"/>
              <a:t> curve</a:t>
            </a:r>
          </a:p>
        </p:txBody>
      </p:sp>
      <p:pic>
        <p:nvPicPr>
          <p:cNvPr id="5" name="Content Placeholder 4">
            <a:extLst>
              <a:ext uri="{FF2B5EF4-FFF2-40B4-BE49-F238E27FC236}">
                <a16:creationId xmlns:a16="http://schemas.microsoft.com/office/drawing/2014/main" id="{0E4C3430-AAAA-4B4D-B1C9-80D3673D966C}"/>
              </a:ext>
            </a:extLst>
          </p:cNvPr>
          <p:cNvPicPr>
            <a:picLocks noGrp="1" noChangeAspect="1"/>
          </p:cNvPicPr>
          <p:nvPr>
            <p:ph idx="1"/>
          </p:nvPr>
        </p:nvPicPr>
        <p:blipFill>
          <a:blip r:embed="rId2"/>
          <a:stretch>
            <a:fillRect/>
          </a:stretch>
        </p:blipFill>
        <p:spPr>
          <a:xfrm>
            <a:off x="1725105" y="1825625"/>
            <a:ext cx="8741789" cy="4351338"/>
          </a:xfrm>
        </p:spPr>
      </p:pic>
      <p:sp>
        <p:nvSpPr>
          <p:cNvPr id="3" name="TextBox 2">
            <a:extLst>
              <a:ext uri="{FF2B5EF4-FFF2-40B4-BE49-F238E27FC236}">
                <a16:creationId xmlns:a16="http://schemas.microsoft.com/office/drawing/2014/main" id="{A64E2977-80E8-C545-AE24-7764F9F16BDA}"/>
              </a:ext>
            </a:extLst>
          </p:cNvPr>
          <p:cNvSpPr txBox="1"/>
          <p:nvPr/>
        </p:nvSpPr>
        <p:spPr>
          <a:xfrm>
            <a:off x="8070464" y="6323598"/>
            <a:ext cx="3802003" cy="338554"/>
          </a:xfrm>
          <a:prstGeom prst="rect">
            <a:avLst/>
          </a:prstGeom>
          <a:noFill/>
        </p:spPr>
        <p:txBody>
          <a:bodyPr wrap="none" rtlCol="0">
            <a:spAutoFit/>
          </a:bodyPr>
          <a:lstStyle/>
          <a:p>
            <a:r>
              <a:rPr lang="en-CH" sz="1600" dirty="0"/>
              <a:t>Bardin, et al., Network Neuroscience, 2019.</a:t>
            </a:r>
          </a:p>
        </p:txBody>
      </p:sp>
    </p:spTree>
    <p:extLst>
      <p:ext uri="{BB962C8B-B14F-4D97-AF65-F5344CB8AC3E}">
        <p14:creationId xmlns:p14="http://schemas.microsoft.com/office/powerpoint/2010/main" val="3873115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E7D00-51E3-C049-A61D-382B0B1D9A84}"/>
              </a:ext>
            </a:extLst>
          </p:cNvPr>
          <p:cNvSpPr>
            <a:spLocks noGrp="1"/>
          </p:cNvSpPr>
          <p:nvPr>
            <p:ph type="title"/>
          </p:nvPr>
        </p:nvSpPr>
        <p:spPr/>
        <p:txBody>
          <a:bodyPr/>
          <a:lstStyle/>
          <a:p>
            <a:r>
              <a:rPr lang="en-US" dirty="0"/>
              <a:t>Extracting numerical features</a:t>
            </a:r>
          </a:p>
        </p:txBody>
      </p:sp>
      <p:pic>
        <p:nvPicPr>
          <p:cNvPr id="5" name="Content Placeholder 4">
            <a:extLst>
              <a:ext uri="{FF2B5EF4-FFF2-40B4-BE49-F238E27FC236}">
                <a16:creationId xmlns:a16="http://schemas.microsoft.com/office/drawing/2014/main" id="{E2B0F00E-93B3-2A4D-8857-89D347BC3DEE}"/>
              </a:ext>
            </a:extLst>
          </p:cNvPr>
          <p:cNvPicPr>
            <a:picLocks noGrp="1" noChangeAspect="1"/>
          </p:cNvPicPr>
          <p:nvPr>
            <p:ph idx="1"/>
          </p:nvPr>
        </p:nvPicPr>
        <p:blipFill>
          <a:blip r:embed="rId2"/>
          <a:stretch>
            <a:fillRect/>
          </a:stretch>
        </p:blipFill>
        <p:spPr>
          <a:xfrm>
            <a:off x="1670911" y="1825625"/>
            <a:ext cx="8566291" cy="4211760"/>
          </a:xfrm>
        </p:spPr>
      </p:pic>
      <p:sp>
        <p:nvSpPr>
          <p:cNvPr id="4" name="TextBox 3">
            <a:extLst>
              <a:ext uri="{FF2B5EF4-FFF2-40B4-BE49-F238E27FC236}">
                <a16:creationId xmlns:a16="http://schemas.microsoft.com/office/drawing/2014/main" id="{490D2BB3-0B91-7140-A45C-BA1E4AA7C952}"/>
              </a:ext>
            </a:extLst>
          </p:cNvPr>
          <p:cNvSpPr txBox="1"/>
          <p:nvPr/>
        </p:nvSpPr>
        <p:spPr>
          <a:xfrm>
            <a:off x="8070464" y="6323598"/>
            <a:ext cx="3802003" cy="338554"/>
          </a:xfrm>
          <a:prstGeom prst="rect">
            <a:avLst/>
          </a:prstGeom>
          <a:noFill/>
        </p:spPr>
        <p:txBody>
          <a:bodyPr wrap="none" rtlCol="0">
            <a:spAutoFit/>
          </a:bodyPr>
          <a:lstStyle/>
          <a:p>
            <a:r>
              <a:rPr lang="en-CH" sz="1600" dirty="0"/>
              <a:t>Bardin, et al., Network Neuroscience, 2019.</a:t>
            </a:r>
          </a:p>
        </p:txBody>
      </p:sp>
    </p:spTree>
    <p:extLst>
      <p:ext uri="{BB962C8B-B14F-4D97-AF65-F5344CB8AC3E}">
        <p14:creationId xmlns:p14="http://schemas.microsoft.com/office/powerpoint/2010/main" val="447442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Persistence landscapes</a:t>
            </a:r>
          </a:p>
        </p:txBody>
      </p:sp>
      <p:sp>
        <p:nvSpPr>
          <p:cNvPr id="3" name="Content Placeholder 2"/>
          <p:cNvSpPr>
            <a:spLocks noGrp="1"/>
          </p:cNvSpPr>
          <p:nvPr>
            <p:ph idx="1"/>
          </p:nvPr>
        </p:nvSpPr>
        <p:spPr>
          <a:xfrm>
            <a:off x="678712" y="1745414"/>
            <a:ext cx="10515600" cy="4351338"/>
          </a:xfrm>
        </p:spPr>
        <p:txBody>
          <a:bodyPr/>
          <a:lstStyle/>
          <a:p>
            <a:pPr marR="0" lvl="0" defTabSz="914400" eaLnBrk="1" fontAlgn="auto" latinLnBrk="0" hangingPunct="1">
              <a:lnSpc>
                <a:spcPct val="100000"/>
              </a:lnSpc>
              <a:spcBef>
                <a:spcPts val="0"/>
              </a:spcBef>
              <a:spcAft>
                <a:spcPts val="0"/>
              </a:spcAft>
              <a:buClrTx/>
              <a:buSzTx/>
              <a:tabLst/>
              <a:defRPr/>
            </a:pPr>
            <a:r>
              <a:rPr lang="en-US" dirty="0"/>
              <a:t>Barcodes also give rise to </a:t>
            </a:r>
            <a:r>
              <a:rPr lang="en-US" dirty="0">
                <a:solidFill>
                  <a:schemeClr val="accent6"/>
                </a:solidFill>
              </a:rPr>
              <a:t>persistence landscapes</a:t>
            </a:r>
            <a:r>
              <a:rPr lang="en-US" i="1" dirty="0"/>
              <a:t>.</a:t>
            </a:r>
          </a:p>
          <a:p>
            <a:pPr marL="514350" marR="0" lvl="0" indent="-514350" defTabSz="914400" eaLnBrk="1" fontAlgn="auto" latinLnBrk="0" hangingPunct="1">
              <a:lnSpc>
                <a:spcPct val="100000"/>
              </a:lnSpc>
              <a:spcBef>
                <a:spcPts val="0"/>
              </a:spcBef>
              <a:spcAft>
                <a:spcPts val="0"/>
              </a:spcAft>
              <a:buClrTx/>
              <a:buSzTx/>
              <a:buFont typeface="+mj-lt"/>
              <a:buNone/>
              <a:tabLst/>
              <a:defRPr/>
            </a:pPr>
            <a:endParaRPr lang="en-US" i="1" dirty="0"/>
          </a:p>
          <a:p>
            <a:pPr marL="514350" marR="0" lvl="0" indent="-514350" defTabSz="914400" eaLnBrk="1" fontAlgn="auto" latinLnBrk="0" hangingPunct="1">
              <a:lnSpc>
                <a:spcPct val="100000"/>
              </a:lnSpc>
              <a:spcBef>
                <a:spcPts val="0"/>
              </a:spcBef>
              <a:spcAft>
                <a:spcPts val="0"/>
              </a:spcAft>
              <a:buClrTx/>
              <a:buSzTx/>
              <a:buFont typeface="+mj-lt"/>
              <a:buNone/>
              <a:tabLst/>
              <a:defRPr/>
            </a:pPr>
            <a:endParaRPr lang="en-US" i="1" dirty="0"/>
          </a:p>
          <a:p>
            <a:pPr marL="514350" marR="0" lvl="0" indent="-514350" defTabSz="914400" eaLnBrk="1" fontAlgn="auto" latinLnBrk="0" hangingPunct="1">
              <a:lnSpc>
                <a:spcPct val="100000"/>
              </a:lnSpc>
              <a:spcBef>
                <a:spcPts val="0"/>
              </a:spcBef>
              <a:spcAft>
                <a:spcPts val="0"/>
              </a:spcAft>
              <a:buClrTx/>
              <a:buSzTx/>
              <a:buFont typeface="+mj-lt"/>
              <a:buNone/>
              <a:tabLst/>
              <a:defRPr/>
            </a:pPr>
            <a:endParaRPr lang="en-US" i="1" dirty="0"/>
          </a:p>
          <a:p>
            <a:pPr marL="514350" marR="0" lvl="0" indent="-514350" defTabSz="914400" eaLnBrk="1" fontAlgn="auto" latinLnBrk="0" hangingPunct="1">
              <a:lnSpc>
                <a:spcPct val="100000"/>
              </a:lnSpc>
              <a:spcBef>
                <a:spcPts val="0"/>
              </a:spcBef>
              <a:spcAft>
                <a:spcPts val="0"/>
              </a:spcAft>
              <a:buClrTx/>
              <a:buSzTx/>
              <a:buFont typeface="+mj-lt"/>
              <a:buNone/>
              <a:tabLst/>
              <a:defRPr/>
            </a:pPr>
            <a:endParaRPr lang="en-US" i="1" dirty="0"/>
          </a:p>
          <a:p>
            <a:pPr marL="514350" marR="0" lvl="0" indent="-514350" defTabSz="914400" eaLnBrk="1" fontAlgn="auto" latinLnBrk="0" hangingPunct="1">
              <a:lnSpc>
                <a:spcPct val="100000"/>
              </a:lnSpc>
              <a:spcBef>
                <a:spcPts val="0"/>
              </a:spcBef>
              <a:spcAft>
                <a:spcPts val="0"/>
              </a:spcAft>
              <a:buClrTx/>
              <a:buSzTx/>
              <a:buFont typeface="+mj-lt"/>
              <a:buNone/>
              <a:tabLst/>
              <a:defRPr/>
            </a:pPr>
            <a:endParaRPr lang="en-US" i="1" dirty="0"/>
          </a:p>
          <a:p>
            <a:pPr>
              <a:lnSpc>
                <a:spcPct val="100000"/>
              </a:lnSpc>
              <a:spcBef>
                <a:spcPts val="0"/>
              </a:spcBef>
            </a:pPr>
            <a:r>
              <a:rPr lang="en-US" dirty="0"/>
              <a:t>The </a:t>
            </a:r>
            <a:r>
              <a:rPr lang="en-US" dirty="0">
                <a:solidFill>
                  <a:schemeClr val="accent6"/>
                </a:solidFill>
              </a:rPr>
              <a:t>L2-landscape distance </a:t>
            </a:r>
            <a:r>
              <a:rPr lang="en-US" dirty="0"/>
              <a:t>between barcodes B and B’ with associated landscapes 𝛌 and 𝛌’:</a:t>
            </a:r>
          </a:p>
          <a:p>
            <a:pPr marL="514350" lvl="0" indent="-514350">
              <a:lnSpc>
                <a:spcPct val="100000"/>
              </a:lnSpc>
              <a:spcBef>
                <a:spcPts val="0"/>
              </a:spcBef>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0663" y="2593309"/>
            <a:ext cx="6003925" cy="170131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1300" y="2948668"/>
            <a:ext cx="4025900" cy="4953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3650" y="5417670"/>
            <a:ext cx="5940281" cy="834979"/>
          </a:xfrm>
          <a:prstGeom prst="rect">
            <a:avLst/>
          </a:prstGeom>
        </p:spPr>
      </p:pic>
      <p:sp>
        <p:nvSpPr>
          <p:cNvPr id="7" name="TextBox 6"/>
          <p:cNvSpPr txBox="1"/>
          <p:nvPr/>
        </p:nvSpPr>
        <p:spPr>
          <a:xfrm>
            <a:off x="8473931" y="6151478"/>
            <a:ext cx="3717877" cy="584775"/>
          </a:xfrm>
          <a:prstGeom prst="rect">
            <a:avLst/>
          </a:prstGeom>
          <a:noFill/>
        </p:spPr>
        <p:txBody>
          <a:bodyPr wrap="none" rtlCol="0">
            <a:spAutoFit/>
          </a:bodyPr>
          <a:lstStyle/>
          <a:p>
            <a:r>
              <a:rPr lang="en-US" sz="1600" dirty="0" err="1"/>
              <a:t>Bubenik</a:t>
            </a:r>
            <a:r>
              <a:rPr lang="en-US" sz="1600" dirty="0"/>
              <a:t>, JMLR 2015</a:t>
            </a:r>
          </a:p>
          <a:p>
            <a:r>
              <a:rPr lang="en-US" sz="1600" dirty="0" err="1"/>
              <a:t>Dlotko</a:t>
            </a:r>
            <a:r>
              <a:rPr lang="en-US" sz="1600" dirty="0"/>
              <a:t> &amp; </a:t>
            </a:r>
            <a:r>
              <a:rPr lang="en-US" sz="1600" dirty="0" err="1"/>
              <a:t>Bubenik</a:t>
            </a:r>
            <a:r>
              <a:rPr lang="en-US" sz="1600" dirty="0"/>
              <a:t>, J </a:t>
            </a:r>
            <a:r>
              <a:rPr lang="en-US" sz="1600"/>
              <a:t>Symbolic Comp 2017</a:t>
            </a:r>
            <a:endParaRPr lang="en-US" sz="1600" dirty="0"/>
          </a:p>
        </p:txBody>
      </p:sp>
    </p:spTree>
    <p:extLst>
      <p:ext uri="{BB962C8B-B14F-4D97-AF65-F5344CB8AC3E}">
        <p14:creationId xmlns:p14="http://schemas.microsoft.com/office/powerpoint/2010/main" val="3500516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6DB5F-5410-2646-B554-043EB6B8EAD0}"/>
              </a:ext>
            </a:extLst>
          </p:cNvPr>
          <p:cNvSpPr>
            <a:spLocks noGrp="1"/>
          </p:cNvSpPr>
          <p:nvPr>
            <p:ph type="title"/>
          </p:nvPr>
        </p:nvSpPr>
        <p:spPr/>
        <p:txBody>
          <a:bodyPr/>
          <a:lstStyle/>
          <a:p>
            <a:r>
              <a:rPr lang="en-US" dirty="0"/>
              <a:t>Persistence curves</a:t>
            </a:r>
          </a:p>
        </p:txBody>
      </p:sp>
      <p:pic>
        <p:nvPicPr>
          <p:cNvPr id="5" name="Picture 4">
            <a:extLst>
              <a:ext uri="{FF2B5EF4-FFF2-40B4-BE49-F238E27FC236}">
                <a16:creationId xmlns:a16="http://schemas.microsoft.com/office/drawing/2014/main" id="{D70281A5-8695-A043-8DDE-32B7C84B366E}"/>
              </a:ext>
            </a:extLst>
          </p:cNvPr>
          <p:cNvPicPr>
            <a:picLocks noChangeAspect="1"/>
          </p:cNvPicPr>
          <p:nvPr/>
        </p:nvPicPr>
        <p:blipFill>
          <a:blip r:embed="rId2"/>
          <a:stretch>
            <a:fillRect/>
          </a:stretch>
        </p:blipFill>
        <p:spPr>
          <a:xfrm>
            <a:off x="971550" y="1690688"/>
            <a:ext cx="5022850" cy="3667478"/>
          </a:xfrm>
          <a:prstGeom prst="rect">
            <a:avLst/>
          </a:prstGeom>
        </p:spPr>
      </p:pic>
      <p:sp>
        <p:nvSpPr>
          <p:cNvPr id="6" name="TextBox 5">
            <a:extLst>
              <a:ext uri="{FF2B5EF4-FFF2-40B4-BE49-F238E27FC236}">
                <a16:creationId xmlns:a16="http://schemas.microsoft.com/office/drawing/2014/main" id="{EBFD865D-8701-1445-9014-FA001A51A5FF}"/>
              </a:ext>
            </a:extLst>
          </p:cNvPr>
          <p:cNvSpPr txBox="1"/>
          <p:nvPr/>
        </p:nvSpPr>
        <p:spPr>
          <a:xfrm>
            <a:off x="6959600" y="2527300"/>
            <a:ext cx="4637314" cy="2677656"/>
          </a:xfrm>
          <a:prstGeom prst="rect">
            <a:avLst/>
          </a:prstGeom>
          <a:noFill/>
        </p:spPr>
        <p:txBody>
          <a:bodyPr wrap="square" rtlCol="0">
            <a:spAutoFit/>
          </a:bodyPr>
          <a:lstStyle/>
          <a:p>
            <a:r>
              <a:rPr lang="en-US" sz="2400" dirty="0"/>
              <a:t>Simultaneous </a:t>
            </a:r>
            <a:r>
              <a:rPr lang="en-US" sz="2400" dirty="0">
                <a:solidFill>
                  <a:schemeClr val="accent6"/>
                </a:solidFill>
              </a:rPr>
              <a:t>generalization of </a:t>
            </a:r>
          </a:p>
          <a:p>
            <a:r>
              <a:rPr lang="en-US" sz="2400" dirty="0" err="1">
                <a:solidFill>
                  <a:schemeClr val="accent6"/>
                </a:solidFill>
              </a:rPr>
              <a:t>Betti</a:t>
            </a:r>
            <a:r>
              <a:rPr lang="en-US" sz="2400" dirty="0">
                <a:solidFill>
                  <a:schemeClr val="accent6"/>
                </a:solidFill>
              </a:rPr>
              <a:t> curves and persistence</a:t>
            </a:r>
          </a:p>
          <a:p>
            <a:r>
              <a:rPr lang="en-US" sz="2400" dirty="0">
                <a:solidFill>
                  <a:schemeClr val="accent6"/>
                </a:solidFill>
              </a:rPr>
              <a:t>landscapes</a:t>
            </a:r>
            <a:r>
              <a:rPr lang="en-US" sz="2400" dirty="0"/>
              <a:t>. Robust to input noise, efficient to compute, interpretable, and allowing weighting of relative importance of different regions in the PD.</a:t>
            </a:r>
          </a:p>
        </p:txBody>
      </p:sp>
      <p:sp>
        <p:nvSpPr>
          <p:cNvPr id="3" name="TextBox 2">
            <a:extLst>
              <a:ext uri="{FF2B5EF4-FFF2-40B4-BE49-F238E27FC236}">
                <a16:creationId xmlns:a16="http://schemas.microsoft.com/office/drawing/2014/main" id="{C0BA0950-20BB-CF4C-8490-B22895B8391B}"/>
              </a:ext>
            </a:extLst>
          </p:cNvPr>
          <p:cNvSpPr txBox="1"/>
          <p:nvPr/>
        </p:nvSpPr>
        <p:spPr>
          <a:xfrm>
            <a:off x="8804030" y="5978769"/>
            <a:ext cx="2439386" cy="307777"/>
          </a:xfrm>
          <a:prstGeom prst="rect">
            <a:avLst/>
          </a:prstGeom>
          <a:noFill/>
        </p:spPr>
        <p:txBody>
          <a:bodyPr wrap="none" rtlCol="0">
            <a:spAutoFit/>
          </a:bodyPr>
          <a:lstStyle/>
          <a:p>
            <a:r>
              <a:rPr lang="en-CH" sz="1400" dirty="0"/>
              <a:t>Chung and Lawson, arXiv, 2019</a:t>
            </a:r>
          </a:p>
        </p:txBody>
      </p:sp>
      <p:sp>
        <p:nvSpPr>
          <p:cNvPr id="4" name="TextBox 3">
            <a:extLst>
              <a:ext uri="{FF2B5EF4-FFF2-40B4-BE49-F238E27FC236}">
                <a16:creationId xmlns:a16="http://schemas.microsoft.com/office/drawing/2014/main" id="{A52FE8C0-94A9-0547-A32B-A5B2E6E2F3B7}"/>
              </a:ext>
            </a:extLst>
          </p:cNvPr>
          <p:cNvSpPr txBox="1"/>
          <p:nvPr/>
        </p:nvSpPr>
        <p:spPr>
          <a:xfrm>
            <a:off x="1190328" y="5670992"/>
            <a:ext cx="4585294" cy="461665"/>
          </a:xfrm>
          <a:prstGeom prst="rect">
            <a:avLst/>
          </a:prstGeom>
          <a:noFill/>
        </p:spPr>
        <p:txBody>
          <a:bodyPr wrap="none" rtlCol="0">
            <a:spAutoFit/>
          </a:bodyPr>
          <a:lstStyle/>
          <a:p>
            <a:r>
              <a:rPr lang="en-CH" dirty="0"/>
              <a:t>For each t, compute </a:t>
            </a:r>
            <a:r>
              <a:rPr lang="en-CH" dirty="0">
                <a:solidFill>
                  <a:schemeClr val="accent6"/>
                </a:solidFill>
              </a:rPr>
              <a:t>T</a:t>
            </a:r>
            <a:r>
              <a:rPr lang="en-CH" sz="2400" dirty="0">
                <a:solidFill>
                  <a:schemeClr val="accent6"/>
                </a:solidFill>
              </a:rPr>
              <a:t>(</a:t>
            </a:r>
            <a:r>
              <a:rPr lang="en-CH" dirty="0">
                <a:solidFill>
                  <a:schemeClr val="accent6"/>
                </a:solidFill>
              </a:rPr>
              <a:t>{ 𝜓(b,d,t) | b ≤ t, d &gt; t}</a:t>
            </a:r>
            <a:r>
              <a:rPr lang="en-CH" sz="2400" dirty="0">
                <a:solidFill>
                  <a:schemeClr val="accent6"/>
                </a:solidFill>
              </a:rPr>
              <a:t>).</a:t>
            </a:r>
          </a:p>
        </p:txBody>
      </p:sp>
    </p:spTree>
    <p:extLst>
      <p:ext uri="{BB962C8B-B14F-4D97-AF65-F5344CB8AC3E}">
        <p14:creationId xmlns:p14="http://schemas.microsoft.com/office/powerpoint/2010/main" val="311429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74A48-9540-0340-A627-6779AB5ACB23}"/>
              </a:ext>
            </a:extLst>
          </p:cNvPr>
          <p:cNvSpPr>
            <a:spLocks noGrp="1"/>
          </p:cNvSpPr>
          <p:nvPr>
            <p:ph type="title"/>
          </p:nvPr>
        </p:nvSpPr>
        <p:spPr/>
        <p:txBody>
          <a:bodyPr/>
          <a:lstStyle/>
          <a:p>
            <a:r>
              <a:rPr lang="en-CH" dirty="0"/>
              <a:t>Topology is…</a:t>
            </a:r>
          </a:p>
        </p:txBody>
      </p:sp>
      <p:sp>
        <p:nvSpPr>
          <p:cNvPr id="3" name="Content Placeholder 2">
            <a:extLst>
              <a:ext uri="{FF2B5EF4-FFF2-40B4-BE49-F238E27FC236}">
                <a16:creationId xmlns:a16="http://schemas.microsoft.com/office/drawing/2014/main" id="{7ECB0996-2276-4D4E-968A-C1B6B9B668DC}"/>
              </a:ext>
            </a:extLst>
          </p:cNvPr>
          <p:cNvSpPr>
            <a:spLocks noGrp="1"/>
          </p:cNvSpPr>
          <p:nvPr>
            <p:ph idx="1"/>
          </p:nvPr>
        </p:nvSpPr>
        <p:spPr/>
        <p:txBody>
          <a:bodyPr/>
          <a:lstStyle/>
          <a:p>
            <a:r>
              <a:rPr lang="en-CH" dirty="0"/>
              <a:t>the mathematics of </a:t>
            </a:r>
            <a:r>
              <a:rPr lang="en-CH" dirty="0">
                <a:solidFill>
                  <a:schemeClr val="accent6"/>
                </a:solidFill>
              </a:rPr>
              <a:t>shape;</a:t>
            </a:r>
          </a:p>
        </p:txBody>
      </p:sp>
      <p:pic>
        <p:nvPicPr>
          <p:cNvPr id="5" name="Picture 4">
            <a:extLst>
              <a:ext uri="{FF2B5EF4-FFF2-40B4-BE49-F238E27FC236}">
                <a16:creationId xmlns:a16="http://schemas.microsoft.com/office/drawing/2014/main" id="{041FAB60-BF68-FD4F-B399-64B3DC797161}"/>
              </a:ext>
            </a:extLst>
          </p:cNvPr>
          <p:cNvPicPr>
            <a:picLocks noChangeAspect="1"/>
          </p:cNvPicPr>
          <p:nvPr/>
        </p:nvPicPr>
        <p:blipFill>
          <a:blip r:embed="rId3"/>
          <a:stretch>
            <a:fillRect/>
          </a:stretch>
        </p:blipFill>
        <p:spPr>
          <a:xfrm>
            <a:off x="5079999" y="2666999"/>
            <a:ext cx="4099169" cy="3074377"/>
          </a:xfrm>
          <a:prstGeom prst="rect">
            <a:avLst/>
          </a:prstGeom>
          <a:effectLst>
            <a:softEdge rad="0"/>
          </a:effectLst>
        </p:spPr>
      </p:pic>
    </p:spTree>
    <p:extLst>
      <p:ext uri="{BB962C8B-B14F-4D97-AF65-F5344CB8AC3E}">
        <p14:creationId xmlns:p14="http://schemas.microsoft.com/office/powerpoint/2010/main" val="220274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A5BD0-8840-324F-902B-5C6162DB2514}"/>
              </a:ext>
            </a:extLst>
          </p:cNvPr>
          <p:cNvSpPr>
            <a:spLocks noGrp="1"/>
          </p:cNvSpPr>
          <p:nvPr>
            <p:ph type="title"/>
          </p:nvPr>
        </p:nvSpPr>
        <p:spPr/>
        <p:txBody>
          <a:bodyPr/>
          <a:lstStyle/>
          <a:p>
            <a:r>
              <a:rPr lang="en-US" dirty="0"/>
              <a:t>Persistence images</a:t>
            </a:r>
          </a:p>
        </p:txBody>
      </p:sp>
      <p:sp>
        <p:nvSpPr>
          <p:cNvPr id="3" name="Content Placeholder 2">
            <a:extLst>
              <a:ext uri="{FF2B5EF4-FFF2-40B4-BE49-F238E27FC236}">
                <a16:creationId xmlns:a16="http://schemas.microsoft.com/office/drawing/2014/main" id="{36F12E1E-2D9F-DF4C-803D-F05D139C8206}"/>
              </a:ext>
            </a:extLst>
          </p:cNvPr>
          <p:cNvSpPr>
            <a:spLocks noGrp="1"/>
          </p:cNvSpPr>
          <p:nvPr>
            <p:ph sz="half" idx="1"/>
          </p:nvPr>
        </p:nvSpPr>
        <p:spPr>
          <a:xfrm>
            <a:off x="838200" y="1825625"/>
            <a:ext cx="10240108" cy="1069975"/>
          </a:xfrm>
        </p:spPr>
        <p:txBody>
          <a:bodyPr/>
          <a:lstStyle/>
          <a:p>
            <a:r>
              <a:rPr lang="en-US" dirty="0"/>
              <a:t>Smooth the PD: replace each point by a Gaussian kernel, then sum</a:t>
            </a:r>
          </a:p>
          <a:p>
            <a:r>
              <a:rPr lang="en-US" dirty="0"/>
              <a:t>Discretize</a:t>
            </a:r>
          </a:p>
        </p:txBody>
      </p:sp>
      <p:pic>
        <p:nvPicPr>
          <p:cNvPr id="8" name="Content Placeholder 7">
            <a:extLst>
              <a:ext uri="{FF2B5EF4-FFF2-40B4-BE49-F238E27FC236}">
                <a16:creationId xmlns:a16="http://schemas.microsoft.com/office/drawing/2014/main" id="{55EA86F1-D6AC-E344-B6D7-B00476908653}"/>
              </a:ext>
            </a:extLst>
          </p:cNvPr>
          <p:cNvPicPr>
            <a:picLocks noGrp="1" noChangeAspect="1"/>
          </p:cNvPicPr>
          <p:nvPr>
            <p:ph sz="half" idx="2"/>
          </p:nvPr>
        </p:nvPicPr>
        <p:blipFill>
          <a:blip r:embed="rId2"/>
          <a:stretch>
            <a:fillRect/>
          </a:stretch>
        </p:blipFill>
        <p:spPr>
          <a:xfrm>
            <a:off x="1202960" y="2895600"/>
            <a:ext cx="7948297" cy="3285713"/>
          </a:xfrm>
        </p:spPr>
      </p:pic>
      <p:sp>
        <p:nvSpPr>
          <p:cNvPr id="4" name="TextBox 3">
            <a:extLst>
              <a:ext uri="{FF2B5EF4-FFF2-40B4-BE49-F238E27FC236}">
                <a16:creationId xmlns:a16="http://schemas.microsoft.com/office/drawing/2014/main" id="{0C027742-E551-4546-9C91-8F38347E2B60}"/>
              </a:ext>
            </a:extLst>
          </p:cNvPr>
          <p:cNvSpPr txBox="1"/>
          <p:nvPr/>
        </p:nvSpPr>
        <p:spPr>
          <a:xfrm>
            <a:off x="2554664" y="6308209"/>
            <a:ext cx="3935693" cy="307777"/>
          </a:xfrm>
          <a:prstGeom prst="rect">
            <a:avLst/>
          </a:prstGeom>
          <a:noFill/>
        </p:spPr>
        <p:txBody>
          <a:bodyPr wrap="none" rtlCol="0">
            <a:spAutoFit/>
          </a:bodyPr>
          <a:lstStyle/>
          <a:p>
            <a:r>
              <a:rPr lang="en-CH" sz="1400" dirty="0"/>
              <a:t>(Image from Kanari, et al., Neuroinformatics, 2018.)</a:t>
            </a:r>
          </a:p>
        </p:txBody>
      </p:sp>
      <p:sp>
        <p:nvSpPr>
          <p:cNvPr id="5" name="TextBox 4">
            <a:extLst>
              <a:ext uri="{FF2B5EF4-FFF2-40B4-BE49-F238E27FC236}">
                <a16:creationId xmlns:a16="http://schemas.microsoft.com/office/drawing/2014/main" id="{E5FC2A8D-5040-A64D-94B1-C657AA975643}"/>
              </a:ext>
            </a:extLst>
          </p:cNvPr>
          <p:cNvSpPr txBox="1"/>
          <p:nvPr/>
        </p:nvSpPr>
        <p:spPr>
          <a:xfrm>
            <a:off x="9223829" y="6308209"/>
            <a:ext cx="2467727" cy="369332"/>
          </a:xfrm>
          <a:prstGeom prst="rect">
            <a:avLst/>
          </a:prstGeom>
          <a:noFill/>
        </p:spPr>
        <p:txBody>
          <a:bodyPr wrap="none" rtlCol="0">
            <a:spAutoFit/>
          </a:bodyPr>
          <a:lstStyle/>
          <a:p>
            <a:r>
              <a:rPr lang="en-CH" dirty="0"/>
              <a:t>Adams et al., JMLR 2017</a:t>
            </a:r>
          </a:p>
        </p:txBody>
      </p:sp>
    </p:spTree>
    <p:extLst>
      <p:ext uri="{BB962C8B-B14F-4D97-AF65-F5344CB8AC3E}">
        <p14:creationId xmlns:p14="http://schemas.microsoft.com/office/powerpoint/2010/main" val="379659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236C9-7FD2-1E4D-80EF-1619BADDEBB4}"/>
              </a:ext>
            </a:extLst>
          </p:cNvPr>
          <p:cNvSpPr>
            <a:spLocks noGrp="1"/>
          </p:cNvSpPr>
          <p:nvPr>
            <p:ph type="title"/>
          </p:nvPr>
        </p:nvSpPr>
        <p:spPr/>
        <p:txBody>
          <a:bodyPr/>
          <a:lstStyle/>
          <a:p>
            <a:r>
              <a:rPr lang="en-CH" dirty="0"/>
              <a:t>Multiparameter persistence images</a:t>
            </a:r>
          </a:p>
        </p:txBody>
      </p:sp>
      <p:sp>
        <p:nvSpPr>
          <p:cNvPr id="3" name="Content Placeholder 2">
            <a:extLst>
              <a:ext uri="{FF2B5EF4-FFF2-40B4-BE49-F238E27FC236}">
                <a16:creationId xmlns:a16="http://schemas.microsoft.com/office/drawing/2014/main" id="{B3CDCEAC-C05C-5146-944D-FC9D89518D79}"/>
              </a:ext>
            </a:extLst>
          </p:cNvPr>
          <p:cNvSpPr>
            <a:spLocks noGrp="1"/>
          </p:cNvSpPr>
          <p:nvPr>
            <p:ph idx="1"/>
          </p:nvPr>
        </p:nvSpPr>
        <p:spPr/>
        <p:txBody>
          <a:bodyPr/>
          <a:lstStyle/>
          <a:p>
            <a:r>
              <a:rPr lang="en-CH" dirty="0"/>
              <a:t>Two-parameter version of the preceding idea, based on collections of fibered barcodes equipped with matchings between adjacent lines.</a:t>
            </a:r>
          </a:p>
        </p:txBody>
      </p:sp>
      <p:sp>
        <p:nvSpPr>
          <p:cNvPr id="4" name="TextBox 3">
            <a:extLst>
              <a:ext uri="{FF2B5EF4-FFF2-40B4-BE49-F238E27FC236}">
                <a16:creationId xmlns:a16="http://schemas.microsoft.com/office/drawing/2014/main" id="{04D08F7F-7E5A-8742-B870-38AE913620D8}"/>
              </a:ext>
            </a:extLst>
          </p:cNvPr>
          <p:cNvSpPr txBox="1"/>
          <p:nvPr/>
        </p:nvSpPr>
        <p:spPr>
          <a:xfrm>
            <a:off x="7808615" y="6311900"/>
            <a:ext cx="3690049" cy="369332"/>
          </a:xfrm>
          <a:prstGeom prst="rect">
            <a:avLst/>
          </a:prstGeom>
          <a:noFill/>
        </p:spPr>
        <p:txBody>
          <a:bodyPr wrap="none" rtlCol="0">
            <a:spAutoFit/>
          </a:bodyPr>
          <a:lstStyle/>
          <a:p>
            <a:r>
              <a:rPr lang="en-CH" dirty="0"/>
              <a:t>Carrière and Blumberg, NeurIPS 2020</a:t>
            </a:r>
          </a:p>
        </p:txBody>
      </p:sp>
      <p:pic>
        <p:nvPicPr>
          <p:cNvPr id="6" name="Picture 5">
            <a:extLst>
              <a:ext uri="{FF2B5EF4-FFF2-40B4-BE49-F238E27FC236}">
                <a16:creationId xmlns:a16="http://schemas.microsoft.com/office/drawing/2014/main" id="{C8AE5E83-941C-2E40-A921-5CB6BAC91BC2}"/>
              </a:ext>
            </a:extLst>
          </p:cNvPr>
          <p:cNvPicPr>
            <a:picLocks noChangeAspect="1"/>
          </p:cNvPicPr>
          <p:nvPr/>
        </p:nvPicPr>
        <p:blipFill>
          <a:blip r:embed="rId2"/>
          <a:stretch>
            <a:fillRect/>
          </a:stretch>
        </p:blipFill>
        <p:spPr>
          <a:xfrm>
            <a:off x="1377950" y="2805235"/>
            <a:ext cx="9436100" cy="2654300"/>
          </a:xfrm>
          <a:prstGeom prst="rect">
            <a:avLst/>
          </a:prstGeom>
        </p:spPr>
      </p:pic>
    </p:spTree>
    <p:extLst>
      <p:ext uri="{BB962C8B-B14F-4D97-AF65-F5344CB8AC3E}">
        <p14:creationId xmlns:p14="http://schemas.microsoft.com/office/powerpoint/2010/main" val="2932593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236C9-7FD2-1E4D-80EF-1619BADDEBB4}"/>
              </a:ext>
            </a:extLst>
          </p:cNvPr>
          <p:cNvSpPr>
            <a:spLocks noGrp="1"/>
          </p:cNvSpPr>
          <p:nvPr>
            <p:ph type="title"/>
          </p:nvPr>
        </p:nvSpPr>
        <p:spPr/>
        <p:txBody>
          <a:bodyPr/>
          <a:lstStyle/>
          <a:p>
            <a:r>
              <a:rPr lang="en-CH" dirty="0"/>
              <a:t>Multiparameter persistence images</a:t>
            </a:r>
          </a:p>
        </p:txBody>
      </p:sp>
      <p:sp>
        <p:nvSpPr>
          <p:cNvPr id="3" name="Content Placeholder 2">
            <a:extLst>
              <a:ext uri="{FF2B5EF4-FFF2-40B4-BE49-F238E27FC236}">
                <a16:creationId xmlns:a16="http://schemas.microsoft.com/office/drawing/2014/main" id="{B3CDCEAC-C05C-5146-944D-FC9D89518D79}"/>
              </a:ext>
            </a:extLst>
          </p:cNvPr>
          <p:cNvSpPr>
            <a:spLocks noGrp="1"/>
          </p:cNvSpPr>
          <p:nvPr>
            <p:ph idx="1"/>
          </p:nvPr>
        </p:nvSpPr>
        <p:spPr/>
        <p:txBody>
          <a:bodyPr/>
          <a:lstStyle/>
          <a:p>
            <a:r>
              <a:rPr lang="en-CH" dirty="0"/>
              <a:t>Two-parameter version of the preceding idea, based on collections of fibered barcodes equipped with matchings between adjacent lines.</a:t>
            </a:r>
          </a:p>
        </p:txBody>
      </p:sp>
      <p:sp>
        <p:nvSpPr>
          <p:cNvPr id="4" name="TextBox 3">
            <a:extLst>
              <a:ext uri="{FF2B5EF4-FFF2-40B4-BE49-F238E27FC236}">
                <a16:creationId xmlns:a16="http://schemas.microsoft.com/office/drawing/2014/main" id="{04D08F7F-7E5A-8742-B870-38AE913620D8}"/>
              </a:ext>
            </a:extLst>
          </p:cNvPr>
          <p:cNvSpPr txBox="1"/>
          <p:nvPr/>
        </p:nvSpPr>
        <p:spPr>
          <a:xfrm>
            <a:off x="7808615" y="6311900"/>
            <a:ext cx="3690049" cy="369332"/>
          </a:xfrm>
          <a:prstGeom prst="rect">
            <a:avLst/>
          </a:prstGeom>
          <a:noFill/>
        </p:spPr>
        <p:txBody>
          <a:bodyPr wrap="none" rtlCol="0">
            <a:spAutoFit/>
          </a:bodyPr>
          <a:lstStyle/>
          <a:p>
            <a:r>
              <a:rPr lang="en-CH" dirty="0"/>
              <a:t>Carrière and Blumberg, NeurIPS 2020</a:t>
            </a:r>
          </a:p>
        </p:txBody>
      </p:sp>
      <p:pic>
        <p:nvPicPr>
          <p:cNvPr id="7" name="Picture 6">
            <a:extLst>
              <a:ext uri="{FF2B5EF4-FFF2-40B4-BE49-F238E27FC236}">
                <a16:creationId xmlns:a16="http://schemas.microsoft.com/office/drawing/2014/main" id="{2851D06F-CAFA-8449-B3AF-0C406EBD5F90}"/>
              </a:ext>
            </a:extLst>
          </p:cNvPr>
          <p:cNvPicPr>
            <a:picLocks noChangeAspect="1"/>
          </p:cNvPicPr>
          <p:nvPr/>
        </p:nvPicPr>
        <p:blipFill>
          <a:blip r:embed="rId2"/>
          <a:stretch>
            <a:fillRect/>
          </a:stretch>
        </p:blipFill>
        <p:spPr>
          <a:xfrm>
            <a:off x="1124019" y="2843265"/>
            <a:ext cx="9702800" cy="2819400"/>
          </a:xfrm>
          <a:prstGeom prst="rect">
            <a:avLst/>
          </a:prstGeom>
        </p:spPr>
      </p:pic>
    </p:spTree>
    <p:extLst>
      <p:ext uri="{BB962C8B-B14F-4D97-AF65-F5344CB8AC3E}">
        <p14:creationId xmlns:p14="http://schemas.microsoft.com/office/powerpoint/2010/main" val="798614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236C9-7FD2-1E4D-80EF-1619BADDEBB4}"/>
              </a:ext>
            </a:extLst>
          </p:cNvPr>
          <p:cNvSpPr>
            <a:spLocks noGrp="1"/>
          </p:cNvSpPr>
          <p:nvPr>
            <p:ph type="title"/>
          </p:nvPr>
        </p:nvSpPr>
        <p:spPr/>
        <p:txBody>
          <a:bodyPr/>
          <a:lstStyle/>
          <a:p>
            <a:r>
              <a:rPr lang="en-CH" dirty="0"/>
              <a:t>Multiparameter persistence images</a:t>
            </a:r>
          </a:p>
        </p:txBody>
      </p:sp>
      <p:sp>
        <p:nvSpPr>
          <p:cNvPr id="3" name="Content Placeholder 2">
            <a:extLst>
              <a:ext uri="{FF2B5EF4-FFF2-40B4-BE49-F238E27FC236}">
                <a16:creationId xmlns:a16="http://schemas.microsoft.com/office/drawing/2014/main" id="{B3CDCEAC-C05C-5146-944D-FC9D89518D79}"/>
              </a:ext>
            </a:extLst>
          </p:cNvPr>
          <p:cNvSpPr>
            <a:spLocks noGrp="1"/>
          </p:cNvSpPr>
          <p:nvPr>
            <p:ph idx="1"/>
          </p:nvPr>
        </p:nvSpPr>
        <p:spPr/>
        <p:txBody>
          <a:bodyPr/>
          <a:lstStyle/>
          <a:p>
            <a:r>
              <a:rPr lang="en-CH" dirty="0"/>
              <a:t>Two-parameter version of the preceding idea, based on collections of fibered barcodes equipped with matchings between adjacent lines.</a:t>
            </a:r>
          </a:p>
          <a:p>
            <a:r>
              <a:rPr lang="en-CH" dirty="0"/>
              <a:t>Robust to noise</a:t>
            </a:r>
          </a:p>
          <a:p>
            <a:r>
              <a:rPr lang="en-CH" dirty="0"/>
              <a:t>Matches or outperforms other multiparameter methods, e.g., in predicting cancer survival from tumor images.</a:t>
            </a:r>
          </a:p>
          <a:p>
            <a:endParaRPr lang="en-CH" dirty="0"/>
          </a:p>
        </p:txBody>
      </p:sp>
      <p:sp>
        <p:nvSpPr>
          <p:cNvPr id="4" name="TextBox 3">
            <a:extLst>
              <a:ext uri="{FF2B5EF4-FFF2-40B4-BE49-F238E27FC236}">
                <a16:creationId xmlns:a16="http://schemas.microsoft.com/office/drawing/2014/main" id="{04D08F7F-7E5A-8742-B870-38AE913620D8}"/>
              </a:ext>
            </a:extLst>
          </p:cNvPr>
          <p:cNvSpPr txBox="1"/>
          <p:nvPr/>
        </p:nvSpPr>
        <p:spPr>
          <a:xfrm>
            <a:off x="7808615" y="6311900"/>
            <a:ext cx="3690049" cy="369332"/>
          </a:xfrm>
          <a:prstGeom prst="rect">
            <a:avLst/>
          </a:prstGeom>
          <a:noFill/>
        </p:spPr>
        <p:txBody>
          <a:bodyPr wrap="none" rtlCol="0">
            <a:spAutoFit/>
          </a:bodyPr>
          <a:lstStyle/>
          <a:p>
            <a:r>
              <a:rPr lang="en-CH" dirty="0"/>
              <a:t>Carrière and Blumberg, NeurIPS 2020</a:t>
            </a:r>
          </a:p>
        </p:txBody>
      </p:sp>
    </p:spTree>
    <p:extLst>
      <p:ext uri="{BB962C8B-B14F-4D97-AF65-F5344CB8AC3E}">
        <p14:creationId xmlns:p14="http://schemas.microsoft.com/office/powerpoint/2010/main" val="3293586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F532E-4BF9-DC40-BF80-D9DF87409C00}"/>
              </a:ext>
            </a:extLst>
          </p:cNvPr>
          <p:cNvSpPr>
            <a:spLocks noGrp="1"/>
          </p:cNvSpPr>
          <p:nvPr>
            <p:ph type="title"/>
          </p:nvPr>
        </p:nvSpPr>
        <p:spPr/>
        <p:txBody>
          <a:bodyPr/>
          <a:lstStyle/>
          <a:p>
            <a:r>
              <a:rPr lang="en-US" dirty="0"/>
              <a:t>ML methods applied to vectorized TDA</a:t>
            </a:r>
          </a:p>
        </p:txBody>
      </p:sp>
      <p:sp>
        <p:nvSpPr>
          <p:cNvPr id="3" name="Content Placeholder 2">
            <a:extLst>
              <a:ext uri="{FF2B5EF4-FFF2-40B4-BE49-F238E27FC236}">
                <a16:creationId xmlns:a16="http://schemas.microsoft.com/office/drawing/2014/main" id="{42444198-5A15-CB44-8DDD-DAB25BCBC031}"/>
              </a:ext>
            </a:extLst>
          </p:cNvPr>
          <p:cNvSpPr>
            <a:spLocks noGrp="1"/>
          </p:cNvSpPr>
          <p:nvPr>
            <p:ph idx="1"/>
          </p:nvPr>
        </p:nvSpPr>
        <p:spPr/>
        <p:txBody>
          <a:bodyPr/>
          <a:lstStyle/>
          <a:p>
            <a:r>
              <a:rPr lang="en-US" dirty="0"/>
              <a:t>Decision tree</a:t>
            </a:r>
          </a:p>
          <a:p>
            <a:r>
              <a:rPr lang="en-US" dirty="0"/>
              <a:t>Random forest</a:t>
            </a:r>
          </a:p>
          <a:p>
            <a:r>
              <a:rPr lang="en-US" dirty="0"/>
              <a:t>Support Vector Machine</a:t>
            </a:r>
          </a:p>
          <a:p>
            <a:r>
              <a:rPr lang="en-US" dirty="0"/>
              <a:t>CNN</a:t>
            </a:r>
          </a:p>
          <a:p>
            <a:r>
              <a:rPr lang="en-US" dirty="0"/>
              <a:t>GNN</a:t>
            </a:r>
          </a:p>
          <a:p>
            <a:pPr marL="0" indent="0" algn="ctr">
              <a:buNone/>
            </a:pPr>
            <a:endParaRPr lang="en-US" dirty="0"/>
          </a:p>
          <a:p>
            <a:pPr marL="0" indent="0" algn="ctr">
              <a:buNone/>
            </a:pPr>
            <a:r>
              <a:rPr lang="en-US" dirty="0"/>
              <a:t>Also possible to integrate a TDA layer into an ML model!</a:t>
            </a:r>
          </a:p>
        </p:txBody>
      </p:sp>
    </p:spTree>
    <p:extLst>
      <p:ext uri="{BB962C8B-B14F-4D97-AF65-F5344CB8AC3E}">
        <p14:creationId xmlns:p14="http://schemas.microsoft.com/office/powerpoint/2010/main" val="113788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7C8E05-82B5-7F4D-9C82-B3DC2776361C}"/>
              </a:ext>
            </a:extLst>
          </p:cNvPr>
          <p:cNvSpPr>
            <a:spLocks noGrp="1"/>
          </p:cNvSpPr>
          <p:nvPr>
            <p:ph type="title"/>
          </p:nvPr>
        </p:nvSpPr>
        <p:spPr/>
        <p:txBody>
          <a:bodyPr/>
          <a:lstStyle/>
          <a:p>
            <a:r>
              <a:rPr lang="en-CH" dirty="0"/>
              <a:t>Applications</a:t>
            </a:r>
          </a:p>
        </p:txBody>
      </p:sp>
      <p:sp>
        <p:nvSpPr>
          <p:cNvPr id="5" name="Text Placeholder 4">
            <a:extLst>
              <a:ext uri="{FF2B5EF4-FFF2-40B4-BE49-F238E27FC236}">
                <a16:creationId xmlns:a16="http://schemas.microsoft.com/office/drawing/2014/main" id="{C3EB862C-6D53-FF8A-1B8F-986EA431F6F4}"/>
              </a:ext>
            </a:extLst>
          </p:cNvPr>
          <p:cNvSpPr>
            <a:spLocks noGrp="1"/>
          </p:cNvSpPr>
          <p:nvPr>
            <p:ph type="body" idx="1"/>
          </p:nvPr>
        </p:nvSpPr>
        <p:spPr/>
        <p:txBody>
          <a:bodyPr/>
          <a:lstStyle/>
          <a:p>
            <a:endParaRPr lang="en-CH"/>
          </a:p>
        </p:txBody>
      </p:sp>
    </p:spTree>
    <p:extLst>
      <p:ext uri="{BB962C8B-B14F-4D97-AF65-F5344CB8AC3E}">
        <p14:creationId xmlns:p14="http://schemas.microsoft.com/office/powerpoint/2010/main" val="884557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5BD13-F295-BB4C-BE3F-490A327DE2FF}"/>
              </a:ext>
            </a:extLst>
          </p:cNvPr>
          <p:cNvSpPr>
            <a:spLocks noGrp="1"/>
          </p:cNvSpPr>
          <p:nvPr>
            <p:ph type="title"/>
          </p:nvPr>
        </p:nvSpPr>
        <p:spPr/>
        <p:txBody>
          <a:bodyPr/>
          <a:lstStyle/>
          <a:p>
            <a:r>
              <a:rPr lang="en-CH" dirty="0"/>
              <a:t>Classification of neuron morphologies</a:t>
            </a:r>
          </a:p>
        </p:txBody>
      </p:sp>
      <p:sp>
        <p:nvSpPr>
          <p:cNvPr id="3" name="Content Placeholder 2">
            <a:extLst>
              <a:ext uri="{FF2B5EF4-FFF2-40B4-BE49-F238E27FC236}">
                <a16:creationId xmlns:a16="http://schemas.microsoft.com/office/drawing/2014/main" id="{B3B2CC40-4A1B-5E44-9A82-96D360408EE6}"/>
              </a:ext>
            </a:extLst>
          </p:cNvPr>
          <p:cNvSpPr>
            <a:spLocks noGrp="1"/>
          </p:cNvSpPr>
          <p:nvPr>
            <p:ph idx="1"/>
          </p:nvPr>
        </p:nvSpPr>
        <p:spPr/>
        <p:txBody>
          <a:bodyPr/>
          <a:lstStyle/>
          <a:p>
            <a:endParaRPr lang="en-CH" dirty="0"/>
          </a:p>
          <a:p>
            <a:endParaRPr lang="en-CH" dirty="0"/>
          </a:p>
        </p:txBody>
      </p:sp>
      <p:sp>
        <p:nvSpPr>
          <p:cNvPr id="4" name="TextBox 3">
            <a:extLst>
              <a:ext uri="{FF2B5EF4-FFF2-40B4-BE49-F238E27FC236}">
                <a16:creationId xmlns:a16="http://schemas.microsoft.com/office/drawing/2014/main" id="{2438BAE6-B432-164C-BAE4-B86BB8F8FC09}"/>
              </a:ext>
            </a:extLst>
          </p:cNvPr>
          <p:cNvSpPr txBox="1"/>
          <p:nvPr/>
        </p:nvSpPr>
        <p:spPr>
          <a:xfrm>
            <a:off x="7652076" y="5688588"/>
            <a:ext cx="3562707" cy="646331"/>
          </a:xfrm>
          <a:prstGeom prst="rect">
            <a:avLst/>
          </a:prstGeom>
          <a:noFill/>
        </p:spPr>
        <p:txBody>
          <a:bodyPr wrap="none" rtlCol="0">
            <a:spAutoFit/>
          </a:bodyPr>
          <a:lstStyle/>
          <a:p>
            <a:r>
              <a:rPr lang="en-CH" dirty="0"/>
              <a:t>Kanari et al., Neuroinformatics 2017</a:t>
            </a:r>
          </a:p>
          <a:p>
            <a:r>
              <a:rPr lang="en-CH" dirty="0"/>
              <a:t>Kanari et al., Cerebral Cortex 2019</a:t>
            </a:r>
          </a:p>
        </p:txBody>
      </p:sp>
      <p:pic>
        <p:nvPicPr>
          <p:cNvPr id="5" name="Content Placeholder 6">
            <a:extLst>
              <a:ext uri="{FF2B5EF4-FFF2-40B4-BE49-F238E27FC236}">
                <a16:creationId xmlns:a16="http://schemas.microsoft.com/office/drawing/2014/main" id="{66F3E4AB-4B68-B76A-33D4-5D53D2A45B69}"/>
              </a:ext>
            </a:extLst>
          </p:cNvPr>
          <p:cNvPicPr>
            <a:picLocks noChangeAspect="1"/>
          </p:cNvPicPr>
          <p:nvPr/>
        </p:nvPicPr>
        <p:blipFill>
          <a:blip r:embed="rId2"/>
          <a:stretch>
            <a:fillRect/>
          </a:stretch>
        </p:blipFill>
        <p:spPr>
          <a:xfrm>
            <a:off x="977217" y="1722628"/>
            <a:ext cx="4163396" cy="4557332"/>
          </a:xfrm>
          <a:prstGeom prst="rect">
            <a:avLst/>
          </a:prstGeom>
          <a:solidFill>
            <a:schemeClr val="tx2"/>
          </a:solidFill>
        </p:spPr>
      </p:pic>
      <p:sp>
        <p:nvSpPr>
          <p:cNvPr id="9" name="TextBox 8">
            <a:extLst>
              <a:ext uri="{FF2B5EF4-FFF2-40B4-BE49-F238E27FC236}">
                <a16:creationId xmlns:a16="http://schemas.microsoft.com/office/drawing/2014/main" id="{CE5CF4AB-ECB0-274A-3798-181C588CA2A3}"/>
              </a:ext>
            </a:extLst>
          </p:cNvPr>
          <p:cNvSpPr txBox="1"/>
          <p:nvPr/>
        </p:nvSpPr>
        <p:spPr>
          <a:xfrm>
            <a:off x="5960993" y="1667669"/>
            <a:ext cx="6097656" cy="258532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srgbClr val="70AD47"/>
                </a:solidFill>
                <a:effectLst/>
                <a:uLnTx/>
                <a:uFillTx/>
                <a:latin typeface="Calibri" panose="020F0502020204030204"/>
                <a:ea typeface="+mn-ea"/>
                <a:cs typeface="+mn-cs"/>
              </a:rPr>
              <a:t>Idea: </a:t>
            </a:r>
            <a:r>
              <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rPr>
              <a:t>Starting at the leaves and descending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r</a:t>
            </a:r>
            <a:r>
              <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rPr>
              <a:t>ecursively to the root, decompose the tree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rPr>
              <a:t>into bra</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nches</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while respecting the </a:t>
            </a:r>
            <a:r>
              <a:rPr kumimoji="0" lang="en-GB" sz="1800" b="0" i="0" u="none" strike="noStrike" kern="1200" cap="none" spc="0" normalizeH="0" baseline="0" noProof="0" dirty="0">
                <a:ln>
                  <a:noFill/>
                </a:ln>
                <a:solidFill>
                  <a:srgbClr val="70AD47"/>
                </a:solidFill>
                <a:effectLst/>
                <a:uLnTx/>
                <a:uFillTx/>
                <a:latin typeface="Calibri" panose="020F0502020204030204"/>
                <a:ea typeface="+mn-ea"/>
                <a:cs typeface="+mn-cs"/>
              </a:rPr>
              <a:t>Elder Rule</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i.e., at any bifurcation, the elder (longer) branch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survives and the younger branch is broken off.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Integrate the </a:t>
            </a:r>
            <a:r>
              <a:rPr kumimoji="0" lang="en-GB" sz="1800" b="0" i="0" u="none" strike="noStrike" kern="1200" cap="none" spc="0" normalizeH="0" baseline="0" noProof="0" dirty="0">
                <a:ln>
                  <a:noFill/>
                </a:ln>
                <a:solidFill>
                  <a:srgbClr val="70AD47"/>
                </a:solidFill>
                <a:effectLst/>
                <a:uLnTx/>
                <a:uFillTx/>
                <a:latin typeface="Calibri" panose="020F0502020204030204"/>
                <a:ea typeface="+mn-ea"/>
                <a:cs typeface="+mn-cs"/>
              </a:rPr>
              <a:t>topology of the tree </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and the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0AD47"/>
                </a:solidFill>
                <a:effectLst/>
                <a:uLnTx/>
                <a:uFillTx/>
                <a:latin typeface="Calibri" panose="020F0502020204030204"/>
                <a:ea typeface="+mn-ea"/>
                <a:cs typeface="+mn-cs"/>
              </a:rPr>
              <a:t>geometry of its embedding </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in space into 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surprisingly powerful </a:t>
            </a:r>
            <a:r>
              <a:rPr kumimoji="0" lang="en-GB" sz="1800" b="0" i="0" u="none" strike="noStrike" kern="1200" cap="none" spc="0" normalizeH="0" baseline="0" noProof="0" dirty="0">
                <a:ln>
                  <a:noFill/>
                </a:ln>
                <a:solidFill>
                  <a:srgbClr val="70AD47"/>
                </a:solidFill>
                <a:effectLst/>
                <a:uLnTx/>
                <a:uFillTx/>
                <a:latin typeface="Calibri" panose="020F0502020204030204"/>
                <a:ea typeface="+mn-ea"/>
                <a:cs typeface="+mn-cs"/>
              </a:rPr>
              <a:t>global descriptor.</a:t>
            </a:r>
            <a:endParaRPr kumimoji="0" lang="en-CH" sz="1800" b="0"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168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5BD13-F295-BB4C-BE3F-490A327DE2FF}"/>
              </a:ext>
            </a:extLst>
          </p:cNvPr>
          <p:cNvSpPr>
            <a:spLocks noGrp="1"/>
          </p:cNvSpPr>
          <p:nvPr>
            <p:ph type="title"/>
          </p:nvPr>
        </p:nvSpPr>
        <p:spPr/>
        <p:txBody>
          <a:bodyPr/>
          <a:lstStyle/>
          <a:p>
            <a:r>
              <a:rPr lang="en-CH" dirty="0"/>
              <a:t>Classification of neuron morphologies</a:t>
            </a:r>
          </a:p>
        </p:txBody>
      </p:sp>
      <p:sp>
        <p:nvSpPr>
          <p:cNvPr id="3" name="Content Placeholder 2">
            <a:extLst>
              <a:ext uri="{FF2B5EF4-FFF2-40B4-BE49-F238E27FC236}">
                <a16:creationId xmlns:a16="http://schemas.microsoft.com/office/drawing/2014/main" id="{B3B2CC40-4A1B-5E44-9A82-96D360408EE6}"/>
              </a:ext>
            </a:extLst>
          </p:cNvPr>
          <p:cNvSpPr>
            <a:spLocks noGrp="1"/>
          </p:cNvSpPr>
          <p:nvPr>
            <p:ph idx="1"/>
          </p:nvPr>
        </p:nvSpPr>
        <p:spPr/>
        <p:txBody>
          <a:bodyPr/>
          <a:lstStyle/>
          <a:p>
            <a:endParaRPr lang="en-CH" dirty="0"/>
          </a:p>
          <a:p>
            <a:endParaRPr lang="en-CH" dirty="0"/>
          </a:p>
        </p:txBody>
      </p:sp>
      <p:sp>
        <p:nvSpPr>
          <p:cNvPr id="4" name="TextBox 3">
            <a:extLst>
              <a:ext uri="{FF2B5EF4-FFF2-40B4-BE49-F238E27FC236}">
                <a16:creationId xmlns:a16="http://schemas.microsoft.com/office/drawing/2014/main" id="{2438BAE6-B432-164C-BAE4-B86BB8F8FC09}"/>
              </a:ext>
            </a:extLst>
          </p:cNvPr>
          <p:cNvSpPr txBox="1"/>
          <p:nvPr/>
        </p:nvSpPr>
        <p:spPr>
          <a:xfrm>
            <a:off x="7652076" y="5688588"/>
            <a:ext cx="3562707" cy="646331"/>
          </a:xfrm>
          <a:prstGeom prst="rect">
            <a:avLst/>
          </a:prstGeom>
          <a:noFill/>
        </p:spPr>
        <p:txBody>
          <a:bodyPr wrap="none" rtlCol="0">
            <a:spAutoFit/>
          </a:bodyPr>
          <a:lstStyle/>
          <a:p>
            <a:r>
              <a:rPr lang="en-CH" dirty="0"/>
              <a:t>Kanari et al., Neuroinformatics 2017</a:t>
            </a:r>
          </a:p>
          <a:p>
            <a:r>
              <a:rPr lang="en-CH" dirty="0"/>
              <a:t>Kanari et al., Cerebral Cortex 2019</a:t>
            </a:r>
          </a:p>
        </p:txBody>
      </p:sp>
      <p:pic>
        <p:nvPicPr>
          <p:cNvPr id="6" name="Picture 5">
            <a:extLst>
              <a:ext uri="{FF2B5EF4-FFF2-40B4-BE49-F238E27FC236}">
                <a16:creationId xmlns:a16="http://schemas.microsoft.com/office/drawing/2014/main" id="{36CBA239-B7CD-C744-AD31-C8DFA1E4AB4A}"/>
              </a:ext>
            </a:extLst>
          </p:cNvPr>
          <p:cNvPicPr>
            <a:picLocks noChangeAspect="1"/>
          </p:cNvPicPr>
          <p:nvPr/>
        </p:nvPicPr>
        <p:blipFill>
          <a:blip r:embed="rId2"/>
          <a:stretch>
            <a:fillRect/>
          </a:stretch>
        </p:blipFill>
        <p:spPr>
          <a:xfrm>
            <a:off x="977217" y="1940957"/>
            <a:ext cx="5865727" cy="3965510"/>
          </a:xfrm>
          <a:prstGeom prst="rect">
            <a:avLst/>
          </a:prstGeom>
          <a:solidFill>
            <a:schemeClr val="tx1"/>
          </a:solidFill>
        </p:spPr>
      </p:pic>
    </p:spTree>
    <p:extLst>
      <p:ext uri="{BB962C8B-B14F-4D97-AF65-F5344CB8AC3E}">
        <p14:creationId xmlns:p14="http://schemas.microsoft.com/office/powerpoint/2010/main" val="297547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39D36-BF74-8D48-849E-FE730F3BE7EB}"/>
              </a:ext>
            </a:extLst>
          </p:cNvPr>
          <p:cNvSpPr>
            <a:spLocks noGrp="1"/>
          </p:cNvSpPr>
          <p:nvPr>
            <p:ph type="title"/>
          </p:nvPr>
        </p:nvSpPr>
        <p:spPr/>
        <p:txBody>
          <a:bodyPr/>
          <a:lstStyle/>
          <a:p>
            <a:r>
              <a:rPr lang="en-CH" dirty="0"/>
              <a:t>Classification of neuron morphologies</a:t>
            </a:r>
            <a:endParaRPr lang="en-US" dirty="0"/>
          </a:p>
        </p:txBody>
      </p:sp>
      <p:pic>
        <p:nvPicPr>
          <p:cNvPr id="6" name="Google Shape;233;p38">
            <a:extLst>
              <a:ext uri="{FF2B5EF4-FFF2-40B4-BE49-F238E27FC236}">
                <a16:creationId xmlns:a16="http://schemas.microsoft.com/office/drawing/2014/main" id="{23D4FDB5-B79D-CB4D-99E1-1975CE130B24}"/>
              </a:ext>
            </a:extLst>
          </p:cNvPr>
          <p:cNvPicPr preferRelativeResize="0"/>
          <p:nvPr/>
        </p:nvPicPr>
        <p:blipFill>
          <a:blip r:embed="rId3">
            <a:alphaModFix/>
          </a:blip>
          <a:stretch>
            <a:fillRect/>
          </a:stretch>
        </p:blipFill>
        <p:spPr>
          <a:xfrm>
            <a:off x="838200" y="1994769"/>
            <a:ext cx="10749365" cy="3595607"/>
          </a:xfrm>
          <a:prstGeom prst="rect">
            <a:avLst/>
          </a:prstGeom>
          <a:solidFill>
            <a:schemeClr val="tx1"/>
          </a:solidFill>
          <a:ln>
            <a:noFill/>
          </a:ln>
        </p:spPr>
      </p:pic>
      <p:sp>
        <p:nvSpPr>
          <p:cNvPr id="7" name="TextBox 6">
            <a:extLst>
              <a:ext uri="{FF2B5EF4-FFF2-40B4-BE49-F238E27FC236}">
                <a16:creationId xmlns:a16="http://schemas.microsoft.com/office/drawing/2014/main" id="{94729939-33CF-3A79-5440-91C00D3B09F5}"/>
              </a:ext>
            </a:extLst>
          </p:cNvPr>
          <p:cNvSpPr txBox="1"/>
          <p:nvPr/>
        </p:nvSpPr>
        <p:spPr>
          <a:xfrm>
            <a:off x="8028333" y="5846544"/>
            <a:ext cx="6097656" cy="646331"/>
          </a:xfrm>
          <a:prstGeom prst="rect">
            <a:avLst/>
          </a:prstGeom>
          <a:noFill/>
        </p:spPr>
        <p:txBody>
          <a:bodyPr wrap="square">
            <a:spAutoFit/>
          </a:bodyPr>
          <a:lstStyle/>
          <a:p>
            <a:r>
              <a:rPr lang="en-CH" dirty="0"/>
              <a:t>Kanari et al., Neuroinformatics 2017</a:t>
            </a:r>
          </a:p>
          <a:p>
            <a:r>
              <a:rPr lang="en-CH" dirty="0"/>
              <a:t>Kanari et al., Cerebral Cortex 2019</a:t>
            </a:r>
          </a:p>
        </p:txBody>
      </p:sp>
    </p:spTree>
    <p:extLst>
      <p:ext uri="{BB962C8B-B14F-4D97-AF65-F5344CB8AC3E}">
        <p14:creationId xmlns:p14="http://schemas.microsoft.com/office/powerpoint/2010/main" val="1954462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39D36-BF74-8D48-849E-FE730F3BE7EB}"/>
              </a:ext>
            </a:extLst>
          </p:cNvPr>
          <p:cNvSpPr>
            <a:spLocks noGrp="1"/>
          </p:cNvSpPr>
          <p:nvPr>
            <p:ph type="title"/>
          </p:nvPr>
        </p:nvSpPr>
        <p:spPr/>
        <p:txBody>
          <a:bodyPr/>
          <a:lstStyle/>
          <a:p>
            <a:r>
              <a:rPr lang="en-CH" dirty="0"/>
              <a:t>Classification of neuron morphologies</a:t>
            </a:r>
            <a:endParaRPr lang="en-US" dirty="0"/>
          </a:p>
        </p:txBody>
      </p:sp>
      <p:sp>
        <p:nvSpPr>
          <p:cNvPr id="7" name="TextBox 6">
            <a:extLst>
              <a:ext uri="{FF2B5EF4-FFF2-40B4-BE49-F238E27FC236}">
                <a16:creationId xmlns:a16="http://schemas.microsoft.com/office/drawing/2014/main" id="{94729939-33CF-3A79-5440-91C00D3B09F5}"/>
              </a:ext>
            </a:extLst>
          </p:cNvPr>
          <p:cNvSpPr txBox="1"/>
          <p:nvPr/>
        </p:nvSpPr>
        <p:spPr>
          <a:xfrm>
            <a:off x="8061731" y="6045326"/>
            <a:ext cx="6097656" cy="369332"/>
          </a:xfrm>
          <a:prstGeom prst="rect">
            <a:avLst/>
          </a:prstGeom>
          <a:noFill/>
        </p:spPr>
        <p:txBody>
          <a:bodyPr wrap="square">
            <a:spAutoFit/>
          </a:bodyPr>
          <a:lstStyle/>
          <a:p>
            <a:r>
              <a:rPr lang="en-CH" dirty="0"/>
              <a:t>Kanari et al., Cerebral Cortex 2017</a:t>
            </a:r>
          </a:p>
        </p:txBody>
      </p:sp>
      <p:pic>
        <p:nvPicPr>
          <p:cNvPr id="3" name="Google Shape;281;p43">
            <a:extLst>
              <a:ext uri="{FF2B5EF4-FFF2-40B4-BE49-F238E27FC236}">
                <a16:creationId xmlns:a16="http://schemas.microsoft.com/office/drawing/2014/main" id="{30FECA77-298E-6AB6-A60D-7E358C007F9A}"/>
              </a:ext>
            </a:extLst>
          </p:cNvPr>
          <p:cNvPicPr preferRelativeResize="0">
            <a:picLocks/>
          </p:cNvPicPr>
          <p:nvPr/>
        </p:nvPicPr>
        <p:blipFill rotWithShape="1">
          <a:blip r:embed="rId3">
            <a:alphaModFix/>
          </a:blip>
          <a:srcRect b="32336"/>
          <a:stretch/>
        </p:blipFill>
        <p:spPr>
          <a:xfrm>
            <a:off x="1081441" y="1690688"/>
            <a:ext cx="4335385" cy="4044190"/>
          </a:xfrm>
          <a:prstGeom prst="rect">
            <a:avLst/>
          </a:prstGeom>
          <a:noFill/>
          <a:ln>
            <a:noFill/>
          </a:ln>
        </p:spPr>
      </p:pic>
      <p:pic>
        <p:nvPicPr>
          <p:cNvPr id="4" name="Google Shape;282;p43">
            <a:extLst>
              <a:ext uri="{FF2B5EF4-FFF2-40B4-BE49-F238E27FC236}">
                <a16:creationId xmlns:a16="http://schemas.microsoft.com/office/drawing/2014/main" id="{EAC58859-761E-86C1-E814-AA80DF34F3E3}"/>
              </a:ext>
            </a:extLst>
          </p:cNvPr>
          <p:cNvPicPr preferRelativeResize="0"/>
          <p:nvPr/>
        </p:nvPicPr>
        <p:blipFill rotWithShape="1">
          <a:blip r:embed="rId4">
            <a:alphaModFix/>
          </a:blip>
          <a:srcRect l="5438" r="11151"/>
          <a:stretch/>
        </p:blipFill>
        <p:spPr>
          <a:xfrm>
            <a:off x="5978769" y="1690688"/>
            <a:ext cx="5131790" cy="4044190"/>
          </a:xfrm>
          <a:prstGeom prst="rect">
            <a:avLst/>
          </a:prstGeom>
          <a:noFill/>
          <a:ln>
            <a:noFill/>
          </a:ln>
        </p:spPr>
      </p:pic>
    </p:spTree>
    <p:extLst>
      <p:ext uri="{BB962C8B-B14F-4D97-AF65-F5344CB8AC3E}">
        <p14:creationId xmlns:p14="http://schemas.microsoft.com/office/powerpoint/2010/main" val="147309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74A48-9540-0340-A627-6779AB5ACB23}"/>
              </a:ext>
            </a:extLst>
          </p:cNvPr>
          <p:cNvSpPr>
            <a:spLocks noGrp="1"/>
          </p:cNvSpPr>
          <p:nvPr>
            <p:ph type="title"/>
          </p:nvPr>
        </p:nvSpPr>
        <p:spPr/>
        <p:txBody>
          <a:bodyPr/>
          <a:lstStyle/>
          <a:p>
            <a:r>
              <a:rPr lang="en-CH" dirty="0"/>
              <a:t>Topology is…</a:t>
            </a:r>
          </a:p>
        </p:txBody>
      </p:sp>
      <p:sp>
        <p:nvSpPr>
          <p:cNvPr id="3" name="Content Placeholder 2">
            <a:extLst>
              <a:ext uri="{FF2B5EF4-FFF2-40B4-BE49-F238E27FC236}">
                <a16:creationId xmlns:a16="http://schemas.microsoft.com/office/drawing/2014/main" id="{7ECB0996-2276-4D4E-968A-C1B6B9B668DC}"/>
              </a:ext>
            </a:extLst>
          </p:cNvPr>
          <p:cNvSpPr>
            <a:spLocks noGrp="1"/>
          </p:cNvSpPr>
          <p:nvPr>
            <p:ph idx="1"/>
          </p:nvPr>
        </p:nvSpPr>
        <p:spPr/>
        <p:txBody>
          <a:bodyPr/>
          <a:lstStyle/>
          <a:p>
            <a:r>
              <a:rPr lang="en-CH" dirty="0"/>
              <a:t>the mathematics of </a:t>
            </a:r>
            <a:r>
              <a:rPr lang="en-CH" dirty="0">
                <a:solidFill>
                  <a:schemeClr val="accent6"/>
                </a:solidFill>
              </a:rPr>
              <a:t>shape;</a:t>
            </a:r>
          </a:p>
          <a:p>
            <a:r>
              <a:rPr lang="en-GB" dirty="0"/>
              <a:t>t</a:t>
            </a:r>
            <a:r>
              <a:rPr lang="en-CH" dirty="0"/>
              <a:t>he mathematics of </a:t>
            </a:r>
            <a:r>
              <a:rPr lang="en-CH" dirty="0">
                <a:solidFill>
                  <a:schemeClr val="accent6"/>
                </a:solidFill>
              </a:rPr>
              <a:t>connectivity;</a:t>
            </a:r>
          </a:p>
          <a:p>
            <a:endParaRPr lang="en-CH" dirty="0">
              <a:solidFill>
                <a:schemeClr val="accent6"/>
              </a:solidFill>
            </a:endParaRPr>
          </a:p>
        </p:txBody>
      </p:sp>
      <p:sp>
        <p:nvSpPr>
          <p:cNvPr id="4" name="Oval 3">
            <a:extLst>
              <a:ext uri="{FF2B5EF4-FFF2-40B4-BE49-F238E27FC236}">
                <a16:creationId xmlns:a16="http://schemas.microsoft.com/office/drawing/2014/main" id="{042A7238-6220-F14E-8033-37805F0F0EC5}"/>
              </a:ext>
            </a:extLst>
          </p:cNvPr>
          <p:cNvSpPr/>
          <p:nvPr/>
        </p:nvSpPr>
        <p:spPr>
          <a:xfrm>
            <a:off x="8363956" y="4256864"/>
            <a:ext cx="293914" cy="293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2BAD239-E159-0044-954C-1B72BA2750C7}"/>
              </a:ext>
            </a:extLst>
          </p:cNvPr>
          <p:cNvSpPr/>
          <p:nvPr/>
        </p:nvSpPr>
        <p:spPr>
          <a:xfrm>
            <a:off x="7803601" y="3251999"/>
            <a:ext cx="293914" cy="293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0442885-0CE9-4B43-B5ED-2BA84A78364A}"/>
              </a:ext>
            </a:extLst>
          </p:cNvPr>
          <p:cNvSpPr/>
          <p:nvPr/>
        </p:nvSpPr>
        <p:spPr>
          <a:xfrm>
            <a:off x="8845394" y="3429000"/>
            <a:ext cx="293914" cy="293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0BC9B55-36D3-E64D-8A76-F3835422EDEB}"/>
              </a:ext>
            </a:extLst>
          </p:cNvPr>
          <p:cNvSpPr/>
          <p:nvPr/>
        </p:nvSpPr>
        <p:spPr>
          <a:xfrm>
            <a:off x="8551480" y="5345087"/>
            <a:ext cx="293914" cy="293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4E13605-9AE1-5049-9ECD-0074E3395CB2}"/>
              </a:ext>
            </a:extLst>
          </p:cNvPr>
          <p:cNvSpPr/>
          <p:nvPr/>
        </p:nvSpPr>
        <p:spPr>
          <a:xfrm>
            <a:off x="8301462" y="2397311"/>
            <a:ext cx="293914" cy="293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F880696-C2DE-4A48-8460-1602B860117D}"/>
              </a:ext>
            </a:extLst>
          </p:cNvPr>
          <p:cNvSpPr/>
          <p:nvPr/>
        </p:nvSpPr>
        <p:spPr>
          <a:xfrm>
            <a:off x="10064860" y="3385957"/>
            <a:ext cx="293914" cy="293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1A0CFE0-10E2-DF44-A742-A3B3C35550AB}"/>
              </a:ext>
            </a:extLst>
          </p:cNvPr>
          <p:cNvSpPr/>
          <p:nvPr/>
        </p:nvSpPr>
        <p:spPr>
          <a:xfrm>
            <a:off x="9231213" y="4837147"/>
            <a:ext cx="293914" cy="293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1795C76-65C9-D343-A947-663C44B45546}"/>
              </a:ext>
            </a:extLst>
          </p:cNvPr>
          <p:cNvSpPr/>
          <p:nvPr/>
        </p:nvSpPr>
        <p:spPr>
          <a:xfrm>
            <a:off x="6907409" y="2691225"/>
            <a:ext cx="293914" cy="293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3A45F25-C8B3-3C42-B1AB-A8C09EE24C95}"/>
              </a:ext>
            </a:extLst>
          </p:cNvPr>
          <p:cNvSpPr/>
          <p:nvPr/>
        </p:nvSpPr>
        <p:spPr>
          <a:xfrm>
            <a:off x="10117131" y="4142012"/>
            <a:ext cx="293914" cy="293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12C4F3D-1C06-244D-9E1A-D44C78790582}"/>
              </a:ext>
            </a:extLst>
          </p:cNvPr>
          <p:cNvSpPr/>
          <p:nvPr/>
        </p:nvSpPr>
        <p:spPr>
          <a:xfrm>
            <a:off x="7033437" y="5045685"/>
            <a:ext cx="293914" cy="293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9D32601-934B-7543-8326-D72BA80FE380}"/>
              </a:ext>
            </a:extLst>
          </p:cNvPr>
          <p:cNvSpPr/>
          <p:nvPr/>
        </p:nvSpPr>
        <p:spPr>
          <a:xfrm>
            <a:off x="7040576" y="3983032"/>
            <a:ext cx="293914" cy="293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3ADDE0F-D7D3-2D4A-B5DF-C760980DEE9E}"/>
              </a:ext>
            </a:extLst>
          </p:cNvPr>
          <p:cNvSpPr/>
          <p:nvPr/>
        </p:nvSpPr>
        <p:spPr>
          <a:xfrm>
            <a:off x="9502498" y="2457125"/>
            <a:ext cx="293914" cy="293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CB7E0785-262D-1C4B-8060-B34A87592843}"/>
              </a:ext>
            </a:extLst>
          </p:cNvPr>
          <p:cNvCxnSpPr>
            <a:cxnSpLocks/>
          </p:cNvCxnSpPr>
          <p:nvPr/>
        </p:nvCxnSpPr>
        <p:spPr>
          <a:xfrm>
            <a:off x="9173450" y="3533383"/>
            <a:ext cx="917121" cy="25060"/>
          </a:xfrm>
          <a:prstGeom prst="straightConnector1">
            <a:avLst/>
          </a:prstGeom>
          <a:ln w="31750">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3152F03-C612-4D44-8410-B0CD8E53286F}"/>
              </a:ext>
            </a:extLst>
          </p:cNvPr>
          <p:cNvCxnSpPr>
            <a:cxnSpLocks/>
            <a:stCxn id="8" idx="6"/>
            <a:endCxn id="15" idx="2"/>
          </p:cNvCxnSpPr>
          <p:nvPr/>
        </p:nvCxnSpPr>
        <p:spPr>
          <a:xfrm>
            <a:off x="8595376" y="2544268"/>
            <a:ext cx="907122" cy="59814"/>
          </a:xfrm>
          <a:prstGeom prst="straightConnector1">
            <a:avLst/>
          </a:prstGeom>
          <a:ln w="31750">
            <a:tailEnd type="stealth"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29CE462-E49D-1D47-B3C7-BEECD2B6DD06}"/>
              </a:ext>
            </a:extLst>
          </p:cNvPr>
          <p:cNvCxnSpPr>
            <a:cxnSpLocks/>
            <a:endCxn id="12" idx="3"/>
          </p:cNvCxnSpPr>
          <p:nvPr/>
        </p:nvCxnSpPr>
        <p:spPr>
          <a:xfrm>
            <a:off x="8624958" y="4364379"/>
            <a:ext cx="1535216" cy="28504"/>
          </a:xfrm>
          <a:prstGeom prst="straightConnector1">
            <a:avLst/>
          </a:prstGeom>
          <a:ln w="31750">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2BC3A2C-8130-2C4C-A985-957949DFFFD5}"/>
              </a:ext>
            </a:extLst>
          </p:cNvPr>
          <p:cNvCxnSpPr>
            <a:cxnSpLocks/>
            <a:endCxn id="7" idx="0"/>
          </p:cNvCxnSpPr>
          <p:nvPr/>
        </p:nvCxnSpPr>
        <p:spPr>
          <a:xfrm>
            <a:off x="8551480" y="4574606"/>
            <a:ext cx="146957" cy="770481"/>
          </a:xfrm>
          <a:prstGeom prst="straightConnector1">
            <a:avLst/>
          </a:prstGeom>
          <a:ln w="31750">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81E4645-4824-6641-905D-43C9AC0D9EAC}"/>
              </a:ext>
            </a:extLst>
          </p:cNvPr>
          <p:cNvCxnSpPr>
            <a:cxnSpLocks/>
            <a:endCxn id="10" idx="6"/>
          </p:cNvCxnSpPr>
          <p:nvPr/>
        </p:nvCxnSpPr>
        <p:spPr>
          <a:xfrm flipH="1">
            <a:off x="9525127" y="4396360"/>
            <a:ext cx="728880" cy="587744"/>
          </a:xfrm>
          <a:prstGeom prst="straightConnector1">
            <a:avLst/>
          </a:prstGeom>
          <a:ln w="31750">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DE7E794-E66F-A04F-B786-403284A53158}"/>
              </a:ext>
            </a:extLst>
          </p:cNvPr>
          <p:cNvCxnSpPr>
            <a:cxnSpLocks/>
            <a:stCxn id="4" idx="0"/>
            <a:endCxn id="6" idx="3"/>
          </p:cNvCxnSpPr>
          <p:nvPr/>
        </p:nvCxnSpPr>
        <p:spPr>
          <a:xfrm flipV="1">
            <a:off x="8510913" y="3679871"/>
            <a:ext cx="377524" cy="576993"/>
          </a:xfrm>
          <a:prstGeom prst="straightConnector1">
            <a:avLst/>
          </a:prstGeom>
          <a:ln w="31750">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64B0D8C-CF92-3B46-8E06-B86F519FDA87}"/>
              </a:ext>
            </a:extLst>
          </p:cNvPr>
          <p:cNvCxnSpPr>
            <a:cxnSpLocks/>
            <a:endCxn id="5" idx="3"/>
          </p:cNvCxnSpPr>
          <p:nvPr/>
        </p:nvCxnSpPr>
        <p:spPr>
          <a:xfrm flipV="1">
            <a:off x="7260667" y="3502870"/>
            <a:ext cx="585977" cy="490434"/>
          </a:xfrm>
          <a:prstGeom prst="straightConnector1">
            <a:avLst/>
          </a:prstGeom>
          <a:ln w="31750">
            <a:tailEnd type="stealth"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A3E9CD4-120E-9844-9E74-289731CB41A9}"/>
              </a:ext>
            </a:extLst>
          </p:cNvPr>
          <p:cNvCxnSpPr>
            <a:cxnSpLocks/>
            <a:endCxn id="4" idx="2"/>
          </p:cNvCxnSpPr>
          <p:nvPr/>
        </p:nvCxnSpPr>
        <p:spPr>
          <a:xfrm>
            <a:off x="7332794" y="4206653"/>
            <a:ext cx="1031162" cy="197168"/>
          </a:xfrm>
          <a:prstGeom prst="straightConnector1">
            <a:avLst/>
          </a:prstGeom>
          <a:ln w="31750">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5ADD042-8DCE-A348-B5D4-6BCBCBAC384C}"/>
              </a:ext>
            </a:extLst>
          </p:cNvPr>
          <p:cNvCxnSpPr>
            <a:cxnSpLocks/>
            <a:stCxn id="14" idx="0"/>
          </p:cNvCxnSpPr>
          <p:nvPr/>
        </p:nvCxnSpPr>
        <p:spPr>
          <a:xfrm flipH="1" flipV="1">
            <a:off x="7040491" y="2967960"/>
            <a:ext cx="147042" cy="1015072"/>
          </a:xfrm>
          <a:prstGeom prst="straightConnector1">
            <a:avLst/>
          </a:prstGeom>
          <a:ln w="31750">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0079D4B-BBB6-4C4D-8862-E341ACA381A0}"/>
              </a:ext>
            </a:extLst>
          </p:cNvPr>
          <p:cNvCxnSpPr>
            <a:cxnSpLocks/>
            <a:endCxn id="5" idx="1"/>
          </p:cNvCxnSpPr>
          <p:nvPr/>
        </p:nvCxnSpPr>
        <p:spPr>
          <a:xfrm>
            <a:off x="7201323" y="2909099"/>
            <a:ext cx="645321" cy="385943"/>
          </a:xfrm>
          <a:prstGeom prst="straightConnector1">
            <a:avLst/>
          </a:prstGeom>
          <a:ln w="31750">
            <a:tailEnd type="stealth"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551F182-7ADC-2743-8C64-FA9467205721}"/>
              </a:ext>
            </a:extLst>
          </p:cNvPr>
          <p:cNvCxnSpPr>
            <a:cxnSpLocks/>
            <a:endCxn id="14" idx="4"/>
          </p:cNvCxnSpPr>
          <p:nvPr/>
        </p:nvCxnSpPr>
        <p:spPr>
          <a:xfrm flipV="1">
            <a:off x="7180394" y="4276946"/>
            <a:ext cx="7139" cy="739430"/>
          </a:xfrm>
          <a:prstGeom prst="straightConnector1">
            <a:avLst/>
          </a:prstGeom>
          <a:ln w="31750">
            <a:tailEnd type="stealth"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DA98466-4769-2A42-ADF3-F0158BF19182}"/>
              </a:ext>
            </a:extLst>
          </p:cNvPr>
          <p:cNvCxnSpPr>
            <a:cxnSpLocks/>
            <a:stCxn id="5" idx="0"/>
            <a:endCxn id="8" idx="3"/>
          </p:cNvCxnSpPr>
          <p:nvPr/>
        </p:nvCxnSpPr>
        <p:spPr>
          <a:xfrm flipV="1">
            <a:off x="7950558" y="2648182"/>
            <a:ext cx="393947" cy="603817"/>
          </a:xfrm>
          <a:prstGeom prst="straightConnector1">
            <a:avLst/>
          </a:prstGeom>
          <a:ln w="31750">
            <a:tailEnd type="stealth" w="lg" len="lg"/>
          </a:ln>
        </p:spPr>
        <p:style>
          <a:lnRef idx="1">
            <a:schemeClr val="accent1"/>
          </a:lnRef>
          <a:fillRef idx="0">
            <a:schemeClr val="accent1"/>
          </a:fillRef>
          <a:effectRef idx="0">
            <a:schemeClr val="accent1"/>
          </a:effectRef>
          <a:fontRef idx="minor">
            <a:schemeClr val="tx1"/>
          </a:fontRef>
        </p:style>
      </p:cxnSp>
      <p:cxnSp>
        <p:nvCxnSpPr>
          <p:cNvPr id="28" name="Curved Connector 27">
            <a:extLst>
              <a:ext uri="{FF2B5EF4-FFF2-40B4-BE49-F238E27FC236}">
                <a16:creationId xmlns:a16="http://schemas.microsoft.com/office/drawing/2014/main" id="{F1E9CF6A-0B20-1B40-B010-F64C2C69A333}"/>
              </a:ext>
            </a:extLst>
          </p:cNvPr>
          <p:cNvCxnSpPr>
            <a:cxnSpLocks/>
            <a:stCxn id="6" idx="0"/>
            <a:endCxn id="5" idx="7"/>
          </p:cNvCxnSpPr>
          <p:nvPr/>
        </p:nvCxnSpPr>
        <p:spPr>
          <a:xfrm rot="16200000" flipV="1">
            <a:off x="8456433" y="2893081"/>
            <a:ext cx="133958" cy="937879"/>
          </a:xfrm>
          <a:prstGeom prst="curvedConnector3">
            <a:avLst>
              <a:gd name="adj1" fmla="val 302782"/>
            </a:avLst>
          </a:prstGeom>
          <a:ln w="28575">
            <a:tailEnd type="stealth" w="lg" len="lg"/>
          </a:ln>
        </p:spPr>
        <p:style>
          <a:lnRef idx="1">
            <a:schemeClr val="accent1"/>
          </a:lnRef>
          <a:fillRef idx="0">
            <a:schemeClr val="accent1"/>
          </a:fillRef>
          <a:effectRef idx="0">
            <a:schemeClr val="accent1"/>
          </a:effectRef>
          <a:fontRef idx="minor">
            <a:schemeClr val="tx1"/>
          </a:fontRef>
        </p:style>
      </p:cxnSp>
      <p:cxnSp>
        <p:nvCxnSpPr>
          <p:cNvPr id="29" name="Curved Connector 28">
            <a:extLst>
              <a:ext uri="{FF2B5EF4-FFF2-40B4-BE49-F238E27FC236}">
                <a16:creationId xmlns:a16="http://schemas.microsoft.com/office/drawing/2014/main" id="{EC5AE876-B327-6B49-99B3-AFB659F96458}"/>
              </a:ext>
            </a:extLst>
          </p:cNvPr>
          <p:cNvCxnSpPr>
            <a:cxnSpLocks/>
          </p:cNvCxnSpPr>
          <p:nvPr/>
        </p:nvCxnSpPr>
        <p:spPr>
          <a:xfrm rot="10800000" flipV="1">
            <a:off x="8585377" y="4317730"/>
            <a:ext cx="1502304" cy="10938"/>
          </a:xfrm>
          <a:prstGeom prst="curvedConnector4">
            <a:avLst>
              <a:gd name="adj1" fmla="val -2789"/>
              <a:gd name="adj2" fmla="val -1989962"/>
            </a:avLst>
          </a:prstGeom>
          <a:ln w="28575">
            <a:tailEnd type="stealth" w="lg" len="lg"/>
          </a:ln>
        </p:spPr>
        <p:style>
          <a:lnRef idx="1">
            <a:schemeClr val="accent1"/>
          </a:lnRef>
          <a:fillRef idx="0">
            <a:schemeClr val="accent1"/>
          </a:fillRef>
          <a:effectRef idx="0">
            <a:schemeClr val="accent1"/>
          </a:effectRef>
          <a:fontRef idx="minor">
            <a:schemeClr val="tx1"/>
          </a:fontRef>
        </p:style>
      </p:cxnSp>
      <p:cxnSp>
        <p:nvCxnSpPr>
          <p:cNvPr id="30" name="Curved Connector 29">
            <a:extLst>
              <a:ext uri="{FF2B5EF4-FFF2-40B4-BE49-F238E27FC236}">
                <a16:creationId xmlns:a16="http://schemas.microsoft.com/office/drawing/2014/main" id="{BD828A96-851B-7340-A744-EA8940DCD247}"/>
              </a:ext>
            </a:extLst>
          </p:cNvPr>
          <p:cNvCxnSpPr>
            <a:cxnSpLocks/>
            <a:stCxn id="15" idx="0"/>
            <a:endCxn id="11" idx="0"/>
          </p:cNvCxnSpPr>
          <p:nvPr/>
        </p:nvCxnSpPr>
        <p:spPr>
          <a:xfrm rot="16200000" flipH="1" flipV="1">
            <a:off x="8234861" y="1276630"/>
            <a:ext cx="234100" cy="2595089"/>
          </a:xfrm>
          <a:prstGeom prst="curvedConnector3">
            <a:avLst>
              <a:gd name="adj1" fmla="val -207509"/>
            </a:avLst>
          </a:prstGeom>
          <a:ln w="28575">
            <a:tailEnd type="stealth" w="lg" len="lg"/>
          </a:ln>
        </p:spPr>
        <p:style>
          <a:lnRef idx="1">
            <a:schemeClr val="accent1"/>
          </a:lnRef>
          <a:fillRef idx="0">
            <a:schemeClr val="accent1"/>
          </a:fillRef>
          <a:effectRef idx="0">
            <a:schemeClr val="accent1"/>
          </a:effectRef>
          <a:fontRef idx="minor">
            <a:schemeClr val="tx1"/>
          </a:fontRef>
        </p:style>
      </p:cxnSp>
      <p:cxnSp>
        <p:nvCxnSpPr>
          <p:cNvPr id="31" name="Curved Connector 30">
            <a:extLst>
              <a:ext uri="{FF2B5EF4-FFF2-40B4-BE49-F238E27FC236}">
                <a16:creationId xmlns:a16="http://schemas.microsoft.com/office/drawing/2014/main" id="{4A2E6089-8A2F-2340-8CC2-30194C259E2C}"/>
              </a:ext>
            </a:extLst>
          </p:cNvPr>
          <p:cNvCxnSpPr>
            <a:cxnSpLocks/>
            <a:stCxn id="11" idx="2"/>
            <a:endCxn id="13" idx="2"/>
          </p:cNvCxnSpPr>
          <p:nvPr/>
        </p:nvCxnSpPr>
        <p:spPr>
          <a:xfrm rot="10800000" flipH="1" flipV="1">
            <a:off x="6907409" y="2838182"/>
            <a:ext cx="126028" cy="2354460"/>
          </a:xfrm>
          <a:prstGeom prst="curvedConnector3">
            <a:avLst>
              <a:gd name="adj1" fmla="val -181388"/>
            </a:avLst>
          </a:prstGeom>
          <a:ln w="28575">
            <a:tailEnd type="stealth" w="lg" len="lg"/>
          </a:ln>
        </p:spPr>
        <p:style>
          <a:lnRef idx="1">
            <a:schemeClr val="accent1"/>
          </a:lnRef>
          <a:fillRef idx="0">
            <a:schemeClr val="accent1"/>
          </a:fillRef>
          <a:effectRef idx="0">
            <a:schemeClr val="accent1"/>
          </a:effectRef>
          <a:fontRef idx="minor">
            <a:schemeClr val="tx1"/>
          </a:fontRef>
        </p:style>
      </p:cxnSp>
      <p:cxnSp>
        <p:nvCxnSpPr>
          <p:cNvPr id="32" name="Curved Connector 31">
            <a:extLst>
              <a:ext uri="{FF2B5EF4-FFF2-40B4-BE49-F238E27FC236}">
                <a16:creationId xmlns:a16="http://schemas.microsoft.com/office/drawing/2014/main" id="{7CB3D0F2-0C62-FD45-9CA9-FF18E4700636}"/>
              </a:ext>
            </a:extLst>
          </p:cNvPr>
          <p:cNvCxnSpPr>
            <a:cxnSpLocks/>
            <a:stCxn id="15" idx="7"/>
            <a:endCxn id="12" idx="6"/>
          </p:cNvCxnSpPr>
          <p:nvPr/>
        </p:nvCxnSpPr>
        <p:spPr>
          <a:xfrm rot="16200000" flipH="1">
            <a:off x="9187806" y="3065730"/>
            <a:ext cx="1788801" cy="657676"/>
          </a:xfrm>
          <a:prstGeom prst="curvedConnector4">
            <a:avLst>
              <a:gd name="adj1" fmla="val -3205"/>
              <a:gd name="adj2" fmla="val 176035"/>
            </a:avLst>
          </a:prstGeom>
          <a:ln w="28575">
            <a:tailEnd type="stealth" w="lg" len="lg"/>
          </a:ln>
        </p:spPr>
        <p:style>
          <a:lnRef idx="1">
            <a:schemeClr val="accent1"/>
          </a:lnRef>
          <a:fillRef idx="0">
            <a:schemeClr val="accent1"/>
          </a:fillRef>
          <a:effectRef idx="0">
            <a:schemeClr val="accent1"/>
          </a:effectRef>
          <a:fontRef idx="minor">
            <a:schemeClr val="tx1"/>
          </a:fontRef>
        </p:style>
      </p:cxnSp>
      <p:cxnSp>
        <p:nvCxnSpPr>
          <p:cNvPr id="33" name="Curved Connector 32">
            <a:extLst>
              <a:ext uri="{FF2B5EF4-FFF2-40B4-BE49-F238E27FC236}">
                <a16:creationId xmlns:a16="http://schemas.microsoft.com/office/drawing/2014/main" id="{D16C5C3B-34AC-324A-B654-6D084F1E2754}"/>
              </a:ext>
            </a:extLst>
          </p:cNvPr>
          <p:cNvCxnSpPr>
            <a:cxnSpLocks/>
            <a:endCxn id="15" idx="6"/>
          </p:cNvCxnSpPr>
          <p:nvPr/>
        </p:nvCxnSpPr>
        <p:spPr>
          <a:xfrm rot="16200000" flipV="1">
            <a:off x="9658327" y="2742167"/>
            <a:ext cx="847762" cy="571592"/>
          </a:xfrm>
          <a:prstGeom prst="curvedConnector2">
            <a:avLst/>
          </a:prstGeom>
          <a:ln w="28575">
            <a:tailEnd type="stealth" w="lg" len="lg"/>
          </a:ln>
        </p:spPr>
        <p:style>
          <a:lnRef idx="1">
            <a:schemeClr val="accent1"/>
          </a:lnRef>
          <a:fillRef idx="0">
            <a:schemeClr val="accent1"/>
          </a:fillRef>
          <a:effectRef idx="0">
            <a:schemeClr val="accent1"/>
          </a:effectRef>
          <a:fontRef idx="minor">
            <a:schemeClr val="tx1"/>
          </a:fontRef>
        </p:style>
      </p:cxnSp>
      <p:cxnSp>
        <p:nvCxnSpPr>
          <p:cNvPr id="34" name="Curved Connector 33">
            <a:extLst>
              <a:ext uri="{FF2B5EF4-FFF2-40B4-BE49-F238E27FC236}">
                <a16:creationId xmlns:a16="http://schemas.microsoft.com/office/drawing/2014/main" id="{459647A4-91BB-744F-A3F8-D1610156CB19}"/>
              </a:ext>
            </a:extLst>
          </p:cNvPr>
          <p:cNvCxnSpPr>
            <a:cxnSpLocks/>
          </p:cNvCxnSpPr>
          <p:nvPr/>
        </p:nvCxnSpPr>
        <p:spPr>
          <a:xfrm rot="16200000" flipH="1">
            <a:off x="8495891" y="3031793"/>
            <a:ext cx="30044" cy="894836"/>
          </a:xfrm>
          <a:prstGeom prst="curvedConnector2">
            <a:avLst/>
          </a:prstGeom>
          <a:ln w="28575">
            <a:tailEnd type="stealth"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5CF7DC5-B726-A74B-A76F-70CCCE643E2C}"/>
              </a:ext>
            </a:extLst>
          </p:cNvPr>
          <p:cNvCxnSpPr>
            <a:cxnSpLocks/>
            <a:endCxn id="4" idx="3"/>
          </p:cNvCxnSpPr>
          <p:nvPr/>
        </p:nvCxnSpPr>
        <p:spPr>
          <a:xfrm flipV="1">
            <a:off x="7313928" y="4507735"/>
            <a:ext cx="1093071" cy="636922"/>
          </a:xfrm>
          <a:prstGeom prst="straightConnector1">
            <a:avLst/>
          </a:prstGeom>
          <a:ln w="31750">
            <a:tailEnd type="stealth"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A7A86AF-FFE1-D145-A27B-4D2DC0B10D4C}"/>
              </a:ext>
            </a:extLst>
          </p:cNvPr>
          <p:cNvCxnSpPr>
            <a:cxnSpLocks/>
            <a:endCxn id="9" idx="0"/>
          </p:cNvCxnSpPr>
          <p:nvPr/>
        </p:nvCxnSpPr>
        <p:spPr>
          <a:xfrm>
            <a:off x="9761966" y="2710563"/>
            <a:ext cx="449851" cy="675394"/>
          </a:xfrm>
          <a:prstGeom prst="straightConnector1">
            <a:avLst/>
          </a:prstGeom>
          <a:ln w="31750">
            <a:tailEnd type="stealth"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198E3F9-1B07-6744-BAB0-157B3E6F17F3}"/>
              </a:ext>
            </a:extLst>
          </p:cNvPr>
          <p:cNvCxnSpPr>
            <a:cxnSpLocks/>
            <a:endCxn id="6" idx="7"/>
          </p:cNvCxnSpPr>
          <p:nvPr/>
        </p:nvCxnSpPr>
        <p:spPr>
          <a:xfrm flipH="1">
            <a:off x="9096265" y="2679605"/>
            <a:ext cx="520068" cy="792438"/>
          </a:xfrm>
          <a:prstGeom prst="straightConnector1">
            <a:avLst/>
          </a:prstGeom>
          <a:ln w="31750">
            <a:tailEnd type="stealth"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17A3682-E8C3-5940-B3EF-D7698B0ACE59}"/>
              </a:ext>
            </a:extLst>
          </p:cNvPr>
          <p:cNvCxnSpPr>
            <a:cxnSpLocks/>
            <a:endCxn id="12" idx="0"/>
          </p:cNvCxnSpPr>
          <p:nvPr/>
        </p:nvCxnSpPr>
        <p:spPr>
          <a:xfrm flipH="1">
            <a:off x="10264088" y="3693834"/>
            <a:ext cx="5660" cy="448178"/>
          </a:xfrm>
          <a:prstGeom prst="straightConnector1">
            <a:avLst/>
          </a:prstGeom>
          <a:ln w="31750">
            <a:tailEnd type="stealth"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ACFAABF-0D36-4E4A-86D0-A2AB53FC6339}"/>
              </a:ext>
            </a:extLst>
          </p:cNvPr>
          <p:cNvCxnSpPr>
            <a:cxnSpLocks/>
            <a:stCxn id="6" idx="2"/>
            <a:endCxn id="14" idx="6"/>
          </p:cNvCxnSpPr>
          <p:nvPr/>
        </p:nvCxnSpPr>
        <p:spPr>
          <a:xfrm flipH="1">
            <a:off x="7334490" y="3575957"/>
            <a:ext cx="1510904" cy="554032"/>
          </a:xfrm>
          <a:prstGeom prst="straightConnector1">
            <a:avLst/>
          </a:prstGeom>
          <a:ln w="31750">
            <a:tailEnd type="stealth"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0008A713-DA1B-6D46-BBFC-9ECFAC34524E}"/>
              </a:ext>
            </a:extLst>
          </p:cNvPr>
          <p:cNvCxnSpPr>
            <a:cxnSpLocks/>
            <a:endCxn id="11" idx="6"/>
          </p:cNvCxnSpPr>
          <p:nvPr/>
        </p:nvCxnSpPr>
        <p:spPr>
          <a:xfrm flipH="1">
            <a:off x="7201323" y="2542749"/>
            <a:ext cx="1100140" cy="295433"/>
          </a:xfrm>
          <a:prstGeom prst="straightConnector1">
            <a:avLst/>
          </a:prstGeom>
          <a:ln w="31750">
            <a:tailEnd type="stealth"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9938EFC0-8C6C-3B41-89C5-B9A9A0AB6BA0}"/>
              </a:ext>
            </a:extLst>
          </p:cNvPr>
          <p:cNvCxnSpPr>
            <a:cxnSpLocks/>
            <a:endCxn id="10" idx="3"/>
          </p:cNvCxnSpPr>
          <p:nvPr/>
        </p:nvCxnSpPr>
        <p:spPr>
          <a:xfrm flipV="1">
            <a:off x="8845999" y="5088018"/>
            <a:ext cx="428257" cy="404026"/>
          </a:xfrm>
          <a:prstGeom prst="straightConnector1">
            <a:avLst/>
          </a:prstGeom>
          <a:ln w="31750">
            <a:tailEnd type="stealth"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995C249-2745-FD4A-9304-9A1F10F04FE9}"/>
              </a:ext>
            </a:extLst>
          </p:cNvPr>
          <p:cNvCxnSpPr>
            <a:cxnSpLocks/>
          </p:cNvCxnSpPr>
          <p:nvPr/>
        </p:nvCxnSpPr>
        <p:spPr>
          <a:xfrm>
            <a:off x="7260667" y="5238676"/>
            <a:ext cx="1310215" cy="299402"/>
          </a:xfrm>
          <a:prstGeom prst="straightConnector1">
            <a:avLst/>
          </a:prstGeom>
          <a:ln w="31750">
            <a:tailEnd type="stealth" w="lg" len="lg"/>
          </a:ln>
        </p:spPr>
        <p:style>
          <a:lnRef idx="1">
            <a:schemeClr val="accent1"/>
          </a:lnRef>
          <a:fillRef idx="0">
            <a:schemeClr val="accent1"/>
          </a:fillRef>
          <a:effectRef idx="0">
            <a:schemeClr val="accent1"/>
          </a:effectRef>
          <a:fontRef idx="minor">
            <a:schemeClr val="tx1"/>
          </a:fontRef>
        </p:style>
      </p:cxnSp>
      <p:cxnSp>
        <p:nvCxnSpPr>
          <p:cNvPr id="43" name="Curved Connector 42">
            <a:extLst>
              <a:ext uri="{FF2B5EF4-FFF2-40B4-BE49-F238E27FC236}">
                <a16:creationId xmlns:a16="http://schemas.microsoft.com/office/drawing/2014/main" id="{1E1EB829-9029-6248-BC97-1FF81FE437D2}"/>
              </a:ext>
            </a:extLst>
          </p:cNvPr>
          <p:cNvCxnSpPr>
            <a:cxnSpLocks/>
            <a:stCxn id="13" idx="4"/>
          </p:cNvCxnSpPr>
          <p:nvPr/>
        </p:nvCxnSpPr>
        <p:spPr>
          <a:xfrm rot="5400000" flipH="1" flipV="1">
            <a:off x="8319301" y="3311148"/>
            <a:ext cx="889544" cy="3167358"/>
          </a:xfrm>
          <a:prstGeom prst="curvedConnector4">
            <a:avLst>
              <a:gd name="adj1" fmla="val -77096"/>
              <a:gd name="adj2" fmla="val 104195"/>
            </a:avLst>
          </a:prstGeom>
          <a:ln w="28575">
            <a:tailEnd type="stealth" w="lg" len="lg"/>
          </a:ln>
        </p:spPr>
        <p:style>
          <a:lnRef idx="1">
            <a:schemeClr val="accent1"/>
          </a:lnRef>
          <a:fillRef idx="0">
            <a:schemeClr val="accent1"/>
          </a:fillRef>
          <a:effectRef idx="0">
            <a:schemeClr val="accent1"/>
          </a:effectRef>
          <a:fontRef idx="minor">
            <a:schemeClr val="tx1"/>
          </a:fontRef>
        </p:style>
      </p:cxnSp>
      <p:cxnSp>
        <p:nvCxnSpPr>
          <p:cNvPr id="44" name="Curved Connector 43">
            <a:extLst>
              <a:ext uri="{FF2B5EF4-FFF2-40B4-BE49-F238E27FC236}">
                <a16:creationId xmlns:a16="http://schemas.microsoft.com/office/drawing/2014/main" id="{D74A939F-0E8F-734F-A1F1-04233D474C5B}"/>
              </a:ext>
            </a:extLst>
          </p:cNvPr>
          <p:cNvCxnSpPr>
            <a:cxnSpLocks/>
            <a:endCxn id="7" idx="5"/>
          </p:cNvCxnSpPr>
          <p:nvPr/>
        </p:nvCxnSpPr>
        <p:spPr>
          <a:xfrm rot="10800000" flipV="1">
            <a:off x="8802351" y="5124800"/>
            <a:ext cx="666478" cy="471158"/>
          </a:xfrm>
          <a:prstGeom prst="curvedConnector4">
            <a:avLst>
              <a:gd name="adj1" fmla="val 1753"/>
              <a:gd name="adj2" fmla="val 157654"/>
            </a:avLst>
          </a:prstGeom>
          <a:ln w="28575">
            <a:tailEnd type="stealth" w="lg" len="lg"/>
          </a:ln>
        </p:spPr>
        <p:style>
          <a:lnRef idx="1">
            <a:schemeClr val="accent1"/>
          </a:lnRef>
          <a:fillRef idx="0">
            <a:schemeClr val="accent1"/>
          </a:fillRef>
          <a:effectRef idx="0">
            <a:schemeClr val="accent1"/>
          </a:effectRef>
          <a:fontRef idx="minor">
            <a:schemeClr val="tx1"/>
          </a:fontRef>
        </p:style>
      </p:cxnSp>
      <p:cxnSp>
        <p:nvCxnSpPr>
          <p:cNvPr id="45" name="Curved Connector 44">
            <a:extLst>
              <a:ext uri="{FF2B5EF4-FFF2-40B4-BE49-F238E27FC236}">
                <a16:creationId xmlns:a16="http://schemas.microsoft.com/office/drawing/2014/main" id="{C38D733B-C0EF-9E4D-8099-14E100311316}"/>
              </a:ext>
            </a:extLst>
          </p:cNvPr>
          <p:cNvCxnSpPr>
            <a:cxnSpLocks/>
            <a:stCxn id="10" idx="5"/>
            <a:endCxn id="12" idx="4"/>
          </p:cNvCxnSpPr>
          <p:nvPr/>
        </p:nvCxnSpPr>
        <p:spPr>
          <a:xfrm rot="5400000" flipH="1" flipV="1">
            <a:off x="9547040" y="4370970"/>
            <a:ext cx="652092" cy="782004"/>
          </a:xfrm>
          <a:prstGeom prst="curvedConnector3">
            <a:avLst>
              <a:gd name="adj1" fmla="val -41657"/>
            </a:avLst>
          </a:prstGeom>
          <a:ln w="28575">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5200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39D36-BF74-8D48-849E-FE730F3BE7EB}"/>
              </a:ext>
            </a:extLst>
          </p:cNvPr>
          <p:cNvSpPr>
            <a:spLocks noGrp="1"/>
          </p:cNvSpPr>
          <p:nvPr>
            <p:ph type="title"/>
          </p:nvPr>
        </p:nvSpPr>
        <p:spPr/>
        <p:txBody>
          <a:bodyPr/>
          <a:lstStyle/>
          <a:p>
            <a:r>
              <a:rPr lang="en-CH" dirty="0"/>
              <a:t>Classification of neuron morphologies</a:t>
            </a:r>
            <a:endParaRPr lang="en-US" dirty="0"/>
          </a:p>
        </p:txBody>
      </p:sp>
      <p:sp>
        <p:nvSpPr>
          <p:cNvPr id="7" name="TextBox 6">
            <a:extLst>
              <a:ext uri="{FF2B5EF4-FFF2-40B4-BE49-F238E27FC236}">
                <a16:creationId xmlns:a16="http://schemas.microsoft.com/office/drawing/2014/main" id="{94729939-33CF-3A79-5440-91C00D3B09F5}"/>
              </a:ext>
            </a:extLst>
          </p:cNvPr>
          <p:cNvSpPr txBox="1"/>
          <p:nvPr/>
        </p:nvSpPr>
        <p:spPr>
          <a:xfrm>
            <a:off x="8028333" y="6123543"/>
            <a:ext cx="6097656" cy="369332"/>
          </a:xfrm>
          <a:prstGeom prst="rect">
            <a:avLst/>
          </a:prstGeom>
          <a:noFill/>
        </p:spPr>
        <p:txBody>
          <a:bodyPr wrap="square">
            <a:spAutoFit/>
          </a:bodyPr>
          <a:lstStyle/>
          <a:p>
            <a:r>
              <a:rPr lang="en-CH" dirty="0"/>
              <a:t>Kanari et al., Cerebral Cortex 2017</a:t>
            </a:r>
          </a:p>
        </p:txBody>
      </p:sp>
      <p:pic>
        <p:nvPicPr>
          <p:cNvPr id="3" name="Google Shape;281;p43">
            <a:extLst>
              <a:ext uri="{FF2B5EF4-FFF2-40B4-BE49-F238E27FC236}">
                <a16:creationId xmlns:a16="http://schemas.microsoft.com/office/drawing/2014/main" id="{30FECA77-298E-6AB6-A60D-7E358C007F9A}"/>
              </a:ext>
            </a:extLst>
          </p:cNvPr>
          <p:cNvPicPr preferRelativeResize="0">
            <a:picLocks/>
          </p:cNvPicPr>
          <p:nvPr/>
        </p:nvPicPr>
        <p:blipFill rotWithShape="1">
          <a:blip r:embed="rId3">
            <a:alphaModFix/>
          </a:blip>
          <a:srcRect b="32336"/>
          <a:stretch/>
        </p:blipFill>
        <p:spPr>
          <a:xfrm>
            <a:off x="1081441" y="1690688"/>
            <a:ext cx="4335385" cy="4044190"/>
          </a:xfrm>
          <a:prstGeom prst="rect">
            <a:avLst/>
          </a:prstGeom>
          <a:noFill/>
          <a:ln>
            <a:noFill/>
          </a:ln>
        </p:spPr>
      </p:pic>
      <p:pic>
        <p:nvPicPr>
          <p:cNvPr id="5" name="Picture 2">
            <a:extLst>
              <a:ext uri="{FF2B5EF4-FFF2-40B4-BE49-F238E27FC236}">
                <a16:creationId xmlns:a16="http://schemas.microsoft.com/office/drawing/2014/main" id="{EF524084-EEA0-83C6-E586-7D3184DFC6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6974" y="1690688"/>
            <a:ext cx="4612194" cy="4044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55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9118A-01C0-1C0F-FB14-6765CB940160}"/>
              </a:ext>
            </a:extLst>
          </p:cNvPr>
          <p:cNvSpPr>
            <a:spLocks noGrp="1"/>
          </p:cNvSpPr>
          <p:nvPr>
            <p:ph type="title"/>
          </p:nvPr>
        </p:nvSpPr>
        <p:spPr/>
        <p:txBody>
          <a:bodyPr/>
          <a:lstStyle/>
          <a:p>
            <a:r>
              <a:rPr lang="en-CH" dirty="0"/>
              <a:t>Classification of microglia</a:t>
            </a:r>
          </a:p>
        </p:txBody>
      </p:sp>
      <p:sp>
        <p:nvSpPr>
          <p:cNvPr id="3" name="Content Placeholder 2">
            <a:extLst>
              <a:ext uri="{FF2B5EF4-FFF2-40B4-BE49-F238E27FC236}">
                <a16:creationId xmlns:a16="http://schemas.microsoft.com/office/drawing/2014/main" id="{26D4BB46-D905-B3F1-67A2-3D8720C0F7D0}"/>
              </a:ext>
            </a:extLst>
          </p:cNvPr>
          <p:cNvSpPr>
            <a:spLocks noGrp="1"/>
          </p:cNvSpPr>
          <p:nvPr>
            <p:ph idx="1"/>
          </p:nvPr>
        </p:nvSpPr>
        <p:spPr/>
        <p:txBody>
          <a:bodyPr/>
          <a:lstStyle/>
          <a:p>
            <a:endParaRPr lang="en-CH"/>
          </a:p>
        </p:txBody>
      </p:sp>
      <p:pic>
        <p:nvPicPr>
          <p:cNvPr id="4" name="Picture 2">
            <a:extLst>
              <a:ext uri="{FF2B5EF4-FFF2-40B4-BE49-F238E27FC236}">
                <a16:creationId xmlns:a16="http://schemas.microsoft.com/office/drawing/2014/main" id="{58788192-B9F7-AC20-E74B-05CB084C2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902" y="2324456"/>
            <a:ext cx="10880196" cy="30293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D3C2867-8873-12B1-15F3-3D33D29C7843}"/>
              </a:ext>
            </a:extLst>
          </p:cNvPr>
          <p:cNvSpPr txBox="1"/>
          <p:nvPr/>
        </p:nvSpPr>
        <p:spPr>
          <a:xfrm>
            <a:off x="7692887" y="6219190"/>
            <a:ext cx="4328621" cy="369332"/>
          </a:xfrm>
          <a:prstGeom prst="rect">
            <a:avLst/>
          </a:prstGeom>
          <a:noFill/>
        </p:spPr>
        <p:txBody>
          <a:bodyPr wrap="none" rtlCol="0">
            <a:spAutoFit/>
          </a:bodyPr>
          <a:lstStyle/>
          <a:p>
            <a:r>
              <a:rPr lang="en-CH" dirty="0"/>
              <a:t>Colombo, et al., Nature Neuroscience, 2022.</a:t>
            </a:r>
          </a:p>
        </p:txBody>
      </p:sp>
    </p:spTree>
    <p:extLst>
      <p:ext uri="{BB962C8B-B14F-4D97-AF65-F5344CB8AC3E}">
        <p14:creationId xmlns:p14="http://schemas.microsoft.com/office/powerpoint/2010/main" val="242852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2CFE5-6657-4E38-268C-B58144319C63}"/>
              </a:ext>
            </a:extLst>
          </p:cNvPr>
          <p:cNvSpPr>
            <a:spLocks noGrp="1"/>
          </p:cNvSpPr>
          <p:nvPr>
            <p:ph type="title"/>
          </p:nvPr>
        </p:nvSpPr>
        <p:spPr/>
        <p:txBody>
          <a:bodyPr/>
          <a:lstStyle/>
          <a:p>
            <a:r>
              <a:rPr lang="en-CH" dirty="0"/>
              <a:t>Classification of microglia</a:t>
            </a:r>
          </a:p>
        </p:txBody>
      </p:sp>
      <p:pic>
        <p:nvPicPr>
          <p:cNvPr id="4" name="Picture 2">
            <a:extLst>
              <a:ext uri="{FF2B5EF4-FFF2-40B4-BE49-F238E27FC236}">
                <a16:creationId xmlns:a16="http://schemas.microsoft.com/office/drawing/2014/main" id="{34299A2F-DEC2-0A00-E211-4C7303F670D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98900" y="1861344"/>
            <a:ext cx="4394200" cy="42799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5A86218-94DB-B99F-0169-EE5E7ED2E3C5}"/>
              </a:ext>
            </a:extLst>
          </p:cNvPr>
          <p:cNvSpPr txBox="1"/>
          <p:nvPr/>
        </p:nvSpPr>
        <p:spPr>
          <a:xfrm>
            <a:off x="7692887" y="6219190"/>
            <a:ext cx="4328621" cy="369332"/>
          </a:xfrm>
          <a:prstGeom prst="rect">
            <a:avLst/>
          </a:prstGeom>
          <a:noFill/>
        </p:spPr>
        <p:txBody>
          <a:bodyPr wrap="none" rtlCol="0">
            <a:spAutoFit/>
          </a:bodyPr>
          <a:lstStyle/>
          <a:p>
            <a:r>
              <a:rPr lang="en-CH" dirty="0"/>
              <a:t>Colombo, et al., Nature Neuroscience, 2022.</a:t>
            </a:r>
          </a:p>
        </p:txBody>
      </p:sp>
    </p:spTree>
    <p:extLst>
      <p:ext uri="{BB962C8B-B14F-4D97-AF65-F5344CB8AC3E}">
        <p14:creationId xmlns:p14="http://schemas.microsoft.com/office/powerpoint/2010/main" val="136475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2CFE5-6657-4E38-268C-B58144319C63}"/>
              </a:ext>
            </a:extLst>
          </p:cNvPr>
          <p:cNvSpPr>
            <a:spLocks noGrp="1"/>
          </p:cNvSpPr>
          <p:nvPr>
            <p:ph type="title"/>
          </p:nvPr>
        </p:nvSpPr>
        <p:spPr/>
        <p:txBody>
          <a:bodyPr/>
          <a:lstStyle/>
          <a:p>
            <a:r>
              <a:rPr lang="en-CH" dirty="0"/>
              <a:t>Application: classification of microglia</a:t>
            </a:r>
          </a:p>
        </p:txBody>
      </p:sp>
      <p:pic>
        <p:nvPicPr>
          <p:cNvPr id="5" name="Picture 2">
            <a:extLst>
              <a:ext uri="{FF2B5EF4-FFF2-40B4-BE49-F238E27FC236}">
                <a16:creationId xmlns:a16="http://schemas.microsoft.com/office/drawing/2014/main" id="{ABB13707-B92D-EACE-BF78-BE357033205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72165" y="1825625"/>
            <a:ext cx="8247671" cy="41080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0D4844A-D7F2-25ED-62D3-2849702C9BC0}"/>
              </a:ext>
            </a:extLst>
          </p:cNvPr>
          <p:cNvSpPr txBox="1"/>
          <p:nvPr/>
        </p:nvSpPr>
        <p:spPr>
          <a:xfrm>
            <a:off x="7692887" y="6219190"/>
            <a:ext cx="4328621" cy="369332"/>
          </a:xfrm>
          <a:prstGeom prst="rect">
            <a:avLst/>
          </a:prstGeom>
          <a:noFill/>
        </p:spPr>
        <p:txBody>
          <a:bodyPr wrap="none" rtlCol="0">
            <a:spAutoFit/>
          </a:bodyPr>
          <a:lstStyle/>
          <a:p>
            <a:r>
              <a:rPr lang="en-CH" dirty="0"/>
              <a:t>Colombo, et al., Nature Neuroscience, 2022.</a:t>
            </a:r>
          </a:p>
        </p:txBody>
      </p:sp>
    </p:spTree>
    <p:extLst>
      <p:ext uri="{BB962C8B-B14F-4D97-AF65-F5344CB8AC3E}">
        <p14:creationId xmlns:p14="http://schemas.microsoft.com/office/powerpoint/2010/main" val="270744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7DF05-C456-1944-C1FA-B2DD0ADE40E9}"/>
              </a:ext>
            </a:extLst>
          </p:cNvPr>
          <p:cNvSpPr>
            <a:spLocks noGrp="1"/>
          </p:cNvSpPr>
          <p:nvPr>
            <p:ph type="title"/>
          </p:nvPr>
        </p:nvSpPr>
        <p:spPr/>
        <p:txBody>
          <a:bodyPr/>
          <a:lstStyle/>
          <a:p>
            <a:r>
              <a:rPr lang="en-CH" dirty="0"/>
              <a:t>Sexual dichotomy in larval fruitflies</a:t>
            </a:r>
          </a:p>
        </p:txBody>
      </p:sp>
      <p:pic>
        <p:nvPicPr>
          <p:cNvPr id="4" name="Content Placeholder 7">
            <a:extLst>
              <a:ext uri="{FF2B5EF4-FFF2-40B4-BE49-F238E27FC236}">
                <a16:creationId xmlns:a16="http://schemas.microsoft.com/office/drawing/2014/main" id="{65B11698-19C5-E32B-5027-8D84AE26F134}"/>
              </a:ext>
            </a:extLst>
          </p:cNvPr>
          <p:cNvPicPr>
            <a:picLocks noGrp="1" noChangeAspect="1"/>
          </p:cNvPicPr>
          <p:nvPr>
            <p:ph idx="1"/>
          </p:nvPr>
        </p:nvPicPr>
        <p:blipFill>
          <a:blip r:embed="rId2"/>
          <a:stretch>
            <a:fillRect/>
          </a:stretch>
        </p:blipFill>
        <p:spPr>
          <a:xfrm>
            <a:off x="1620078" y="1767019"/>
            <a:ext cx="8951843" cy="2061053"/>
          </a:xfrm>
        </p:spPr>
      </p:pic>
      <p:pic>
        <p:nvPicPr>
          <p:cNvPr id="5" name="Picture 4">
            <a:extLst>
              <a:ext uri="{FF2B5EF4-FFF2-40B4-BE49-F238E27FC236}">
                <a16:creationId xmlns:a16="http://schemas.microsoft.com/office/drawing/2014/main" id="{CD0612BB-726E-EAE4-2883-279841D06773}"/>
              </a:ext>
            </a:extLst>
          </p:cNvPr>
          <p:cNvPicPr>
            <a:picLocks noChangeAspect="1"/>
          </p:cNvPicPr>
          <p:nvPr/>
        </p:nvPicPr>
        <p:blipFill>
          <a:blip r:embed="rId3"/>
          <a:stretch>
            <a:fillRect/>
          </a:stretch>
        </p:blipFill>
        <p:spPr>
          <a:xfrm>
            <a:off x="2993059" y="3945213"/>
            <a:ext cx="6205883" cy="2301147"/>
          </a:xfrm>
          <a:prstGeom prst="rect">
            <a:avLst/>
          </a:prstGeom>
        </p:spPr>
      </p:pic>
      <p:sp>
        <p:nvSpPr>
          <p:cNvPr id="7" name="TextBox 6">
            <a:extLst>
              <a:ext uri="{FF2B5EF4-FFF2-40B4-BE49-F238E27FC236}">
                <a16:creationId xmlns:a16="http://schemas.microsoft.com/office/drawing/2014/main" id="{7B1BF852-A658-3EB3-27CE-DAB3DA88BF70}"/>
              </a:ext>
            </a:extLst>
          </p:cNvPr>
          <p:cNvSpPr txBox="1"/>
          <p:nvPr/>
        </p:nvSpPr>
        <p:spPr>
          <a:xfrm>
            <a:off x="9439689" y="6308209"/>
            <a:ext cx="6097656" cy="369332"/>
          </a:xfrm>
          <a:prstGeom prst="rect">
            <a:avLst/>
          </a:prstGeom>
          <a:noFill/>
        </p:spPr>
        <p:txBody>
          <a:bodyPr wrap="square">
            <a:spAutoFit/>
          </a:bodyPr>
          <a:lstStyle/>
          <a:p>
            <a:r>
              <a:rPr lang="it" dirty="0"/>
              <a:t>Jiao et al, eLife, 2022</a:t>
            </a:r>
            <a:endParaRPr lang="en-CH" dirty="0"/>
          </a:p>
        </p:txBody>
      </p:sp>
    </p:spTree>
    <p:extLst>
      <p:ext uri="{BB962C8B-B14F-4D97-AF65-F5344CB8AC3E}">
        <p14:creationId xmlns:p14="http://schemas.microsoft.com/office/powerpoint/2010/main" val="352584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B4379-D598-8046-8CB0-8F03A5A21405}"/>
              </a:ext>
            </a:extLst>
          </p:cNvPr>
          <p:cNvSpPr>
            <a:spLocks noGrp="1"/>
          </p:cNvSpPr>
          <p:nvPr>
            <p:ph type="title"/>
          </p:nvPr>
        </p:nvSpPr>
        <p:spPr/>
        <p:txBody>
          <a:bodyPr/>
          <a:lstStyle/>
          <a:p>
            <a:r>
              <a:rPr lang="en-CH" dirty="0"/>
              <a:t>Classification of neural dynamics</a:t>
            </a:r>
          </a:p>
        </p:txBody>
      </p:sp>
      <p:sp>
        <p:nvSpPr>
          <p:cNvPr id="3" name="Content Placeholder 2">
            <a:extLst>
              <a:ext uri="{FF2B5EF4-FFF2-40B4-BE49-F238E27FC236}">
                <a16:creationId xmlns:a16="http://schemas.microsoft.com/office/drawing/2014/main" id="{C9FCCF3D-B250-E745-AB60-8A4ED9F34E90}"/>
              </a:ext>
            </a:extLst>
          </p:cNvPr>
          <p:cNvSpPr>
            <a:spLocks noGrp="1"/>
          </p:cNvSpPr>
          <p:nvPr>
            <p:ph idx="1"/>
          </p:nvPr>
        </p:nvSpPr>
        <p:spPr/>
        <p:txBody>
          <a:bodyPr/>
          <a:lstStyle/>
          <a:p>
            <a:pPr lvl="1"/>
            <a:r>
              <a:rPr lang="en-US" dirty="0"/>
              <a:t>For a range of activity parameters, associate to an active Brunel network a </a:t>
            </a:r>
            <a:r>
              <a:rPr lang="en-US" dirty="0">
                <a:solidFill>
                  <a:schemeClr val="accent6"/>
                </a:solidFill>
              </a:rPr>
              <a:t>weighted graph</a:t>
            </a:r>
            <a:r>
              <a:rPr lang="en-US" dirty="0"/>
              <a:t>, to which we apply tools of </a:t>
            </a:r>
            <a:r>
              <a:rPr lang="en-US" dirty="0">
                <a:solidFill>
                  <a:schemeClr val="accent6"/>
                </a:solidFill>
              </a:rPr>
              <a:t>persistent homology</a:t>
            </a:r>
            <a:r>
              <a:rPr lang="en-US" dirty="0"/>
              <a:t>.</a:t>
            </a:r>
          </a:p>
          <a:p>
            <a:pPr lvl="1"/>
            <a:r>
              <a:rPr lang="en-US" dirty="0"/>
              <a:t>Extract simple topological features of each  dynamic regime.</a:t>
            </a:r>
          </a:p>
          <a:p>
            <a:pPr lvl="1"/>
            <a:r>
              <a:rPr lang="en-US" dirty="0"/>
              <a:t>Use these to train a (highly accurate!) </a:t>
            </a:r>
            <a:r>
              <a:rPr lang="en-US" dirty="0">
                <a:solidFill>
                  <a:schemeClr val="accent6"/>
                </a:solidFill>
              </a:rPr>
              <a:t>classifier</a:t>
            </a:r>
            <a:r>
              <a:rPr lang="en-US" dirty="0"/>
              <a:t>.</a:t>
            </a:r>
          </a:p>
          <a:p>
            <a:endParaRPr lang="en-CH" dirty="0"/>
          </a:p>
        </p:txBody>
      </p:sp>
      <p:sp>
        <p:nvSpPr>
          <p:cNvPr id="4" name="TextBox 3">
            <a:extLst>
              <a:ext uri="{FF2B5EF4-FFF2-40B4-BE49-F238E27FC236}">
                <a16:creationId xmlns:a16="http://schemas.microsoft.com/office/drawing/2014/main" id="{DD01F9B4-A054-3B47-8BE2-4D23628F79A3}"/>
              </a:ext>
            </a:extLst>
          </p:cNvPr>
          <p:cNvSpPr txBox="1"/>
          <p:nvPr/>
        </p:nvSpPr>
        <p:spPr>
          <a:xfrm>
            <a:off x="7540804" y="6144996"/>
            <a:ext cx="4254498" cy="369332"/>
          </a:xfrm>
          <a:prstGeom prst="rect">
            <a:avLst/>
          </a:prstGeom>
          <a:noFill/>
        </p:spPr>
        <p:txBody>
          <a:bodyPr wrap="none" rtlCol="0">
            <a:spAutoFit/>
          </a:bodyPr>
          <a:lstStyle/>
          <a:p>
            <a:r>
              <a:rPr lang="en-US" dirty="0"/>
              <a:t>Bardin, et al., Network Neuroscience, 2019.</a:t>
            </a:r>
            <a:endParaRPr lang="en-CH" dirty="0"/>
          </a:p>
        </p:txBody>
      </p:sp>
      <p:pic>
        <p:nvPicPr>
          <p:cNvPr id="6" name="Picture 5">
            <a:extLst>
              <a:ext uri="{FF2B5EF4-FFF2-40B4-BE49-F238E27FC236}">
                <a16:creationId xmlns:a16="http://schemas.microsoft.com/office/drawing/2014/main" id="{9BD3A35D-288B-ED7B-5985-DCA80C399400}"/>
              </a:ext>
            </a:extLst>
          </p:cNvPr>
          <p:cNvPicPr>
            <a:picLocks noChangeAspect="1"/>
          </p:cNvPicPr>
          <p:nvPr/>
        </p:nvPicPr>
        <p:blipFill>
          <a:blip r:embed="rId2"/>
          <a:stretch>
            <a:fillRect/>
          </a:stretch>
        </p:blipFill>
        <p:spPr>
          <a:xfrm>
            <a:off x="1509239" y="3429000"/>
            <a:ext cx="2784149" cy="2784149"/>
          </a:xfrm>
          <a:prstGeom prst="rect">
            <a:avLst/>
          </a:prstGeom>
        </p:spPr>
      </p:pic>
      <p:pic>
        <p:nvPicPr>
          <p:cNvPr id="7" name="Picture 6">
            <a:extLst>
              <a:ext uri="{FF2B5EF4-FFF2-40B4-BE49-F238E27FC236}">
                <a16:creationId xmlns:a16="http://schemas.microsoft.com/office/drawing/2014/main" id="{17A19010-0670-933C-9F3F-012532739BEB}"/>
              </a:ext>
            </a:extLst>
          </p:cNvPr>
          <p:cNvPicPr>
            <a:picLocks noChangeAspect="1"/>
          </p:cNvPicPr>
          <p:nvPr/>
        </p:nvPicPr>
        <p:blipFill>
          <a:blip r:embed="rId3"/>
          <a:stretch>
            <a:fillRect/>
          </a:stretch>
        </p:blipFill>
        <p:spPr>
          <a:xfrm>
            <a:off x="4651197" y="3429000"/>
            <a:ext cx="2784149" cy="2784149"/>
          </a:xfrm>
          <a:prstGeom prst="rect">
            <a:avLst/>
          </a:prstGeom>
        </p:spPr>
      </p:pic>
    </p:spTree>
    <p:extLst>
      <p:ext uri="{BB962C8B-B14F-4D97-AF65-F5344CB8AC3E}">
        <p14:creationId xmlns:p14="http://schemas.microsoft.com/office/powerpoint/2010/main" val="361802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B4379-D598-8046-8CB0-8F03A5A21405}"/>
              </a:ext>
            </a:extLst>
          </p:cNvPr>
          <p:cNvSpPr>
            <a:spLocks noGrp="1"/>
          </p:cNvSpPr>
          <p:nvPr>
            <p:ph type="title"/>
          </p:nvPr>
        </p:nvSpPr>
        <p:spPr/>
        <p:txBody>
          <a:bodyPr/>
          <a:lstStyle/>
          <a:p>
            <a:r>
              <a:rPr lang="en-CH" dirty="0"/>
              <a:t>Classification of neural dynamics</a:t>
            </a:r>
          </a:p>
        </p:txBody>
      </p:sp>
      <p:sp>
        <p:nvSpPr>
          <p:cNvPr id="3" name="Content Placeholder 2">
            <a:extLst>
              <a:ext uri="{FF2B5EF4-FFF2-40B4-BE49-F238E27FC236}">
                <a16:creationId xmlns:a16="http://schemas.microsoft.com/office/drawing/2014/main" id="{C9FCCF3D-B250-E745-AB60-8A4ED9F34E90}"/>
              </a:ext>
            </a:extLst>
          </p:cNvPr>
          <p:cNvSpPr>
            <a:spLocks noGrp="1"/>
          </p:cNvSpPr>
          <p:nvPr>
            <p:ph idx="1"/>
          </p:nvPr>
        </p:nvSpPr>
        <p:spPr/>
        <p:txBody>
          <a:bodyPr/>
          <a:lstStyle/>
          <a:p>
            <a:pPr marL="0" indent="0">
              <a:buNone/>
            </a:pPr>
            <a:r>
              <a:rPr lang="en-US" dirty="0"/>
              <a:t>Automated classification of network dynamics</a:t>
            </a:r>
          </a:p>
          <a:p>
            <a:pPr lvl="1"/>
            <a:r>
              <a:rPr lang="en-US" dirty="0"/>
              <a:t>For a range of activity parameters, associate to an active Brunel network a </a:t>
            </a:r>
            <a:r>
              <a:rPr lang="en-US" dirty="0">
                <a:solidFill>
                  <a:schemeClr val="accent6"/>
                </a:solidFill>
              </a:rPr>
              <a:t>weighted graph</a:t>
            </a:r>
            <a:r>
              <a:rPr lang="en-US" dirty="0"/>
              <a:t>, to which we apply tools of </a:t>
            </a:r>
            <a:r>
              <a:rPr lang="en-US" dirty="0">
                <a:solidFill>
                  <a:schemeClr val="accent6"/>
                </a:solidFill>
              </a:rPr>
              <a:t>persistent homology</a:t>
            </a:r>
            <a:r>
              <a:rPr lang="en-US" dirty="0"/>
              <a:t>.</a:t>
            </a:r>
          </a:p>
          <a:p>
            <a:pPr lvl="1"/>
            <a:r>
              <a:rPr lang="en-US" dirty="0"/>
              <a:t>Extract simple topological features of each  dynamic regime.</a:t>
            </a:r>
          </a:p>
          <a:p>
            <a:pPr lvl="1"/>
            <a:r>
              <a:rPr lang="en-US" dirty="0"/>
              <a:t>Use these to train a (highly accurate!) </a:t>
            </a:r>
            <a:r>
              <a:rPr lang="en-US" dirty="0">
                <a:solidFill>
                  <a:schemeClr val="accent6"/>
                </a:solidFill>
              </a:rPr>
              <a:t>classifier</a:t>
            </a:r>
            <a:r>
              <a:rPr lang="en-US" dirty="0"/>
              <a:t>.</a:t>
            </a:r>
          </a:p>
          <a:p>
            <a:endParaRPr lang="en-CH" dirty="0"/>
          </a:p>
        </p:txBody>
      </p:sp>
      <p:sp>
        <p:nvSpPr>
          <p:cNvPr id="4" name="TextBox 3">
            <a:extLst>
              <a:ext uri="{FF2B5EF4-FFF2-40B4-BE49-F238E27FC236}">
                <a16:creationId xmlns:a16="http://schemas.microsoft.com/office/drawing/2014/main" id="{DD01F9B4-A054-3B47-8BE2-4D23628F79A3}"/>
              </a:ext>
            </a:extLst>
          </p:cNvPr>
          <p:cNvSpPr txBox="1"/>
          <p:nvPr/>
        </p:nvSpPr>
        <p:spPr>
          <a:xfrm>
            <a:off x="7540804" y="6144996"/>
            <a:ext cx="4254498" cy="369332"/>
          </a:xfrm>
          <a:prstGeom prst="rect">
            <a:avLst/>
          </a:prstGeom>
          <a:noFill/>
        </p:spPr>
        <p:txBody>
          <a:bodyPr wrap="none" rtlCol="0">
            <a:spAutoFit/>
          </a:bodyPr>
          <a:lstStyle/>
          <a:p>
            <a:r>
              <a:rPr lang="en-US" dirty="0"/>
              <a:t>Bardin, et al., Network Neuroscience, 2019.</a:t>
            </a:r>
            <a:endParaRPr lang="en-CH" dirty="0"/>
          </a:p>
        </p:txBody>
      </p:sp>
      <p:pic>
        <p:nvPicPr>
          <p:cNvPr id="5" name="Content Placeholder 4">
            <a:extLst>
              <a:ext uri="{FF2B5EF4-FFF2-40B4-BE49-F238E27FC236}">
                <a16:creationId xmlns:a16="http://schemas.microsoft.com/office/drawing/2014/main" id="{BAB6703E-46A9-C598-F9F7-F2CAC2F81D08}"/>
              </a:ext>
            </a:extLst>
          </p:cNvPr>
          <p:cNvPicPr>
            <a:picLocks noChangeAspect="1"/>
          </p:cNvPicPr>
          <p:nvPr/>
        </p:nvPicPr>
        <p:blipFill>
          <a:blip r:embed="rId2"/>
          <a:stretch>
            <a:fillRect/>
          </a:stretch>
        </p:blipFill>
        <p:spPr>
          <a:xfrm>
            <a:off x="1130300" y="3976766"/>
            <a:ext cx="9391650" cy="1965802"/>
          </a:xfrm>
          <a:prstGeom prst="rect">
            <a:avLst/>
          </a:prstGeom>
        </p:spPr>
      </p:pic>
    </p:spTree>
    <p:extLst>
      <p:ext uri="{BB962C8B-B14F-4D97-AF65-F5344CB8AC3E}">
        <p14:creationId xmlns:p14="http://schemas.microsoft.com/office/powerpoint/2010/main" val="2803719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5BD13-F295-BB4C-BE3F-490A327DE2FF}"/>
              </a:ext>
            </a:extLst>
          </p:cNvPr>
          <p:cNvSpPr>
            <a:spLocks noGrp="1"/>
          </p:cNvSpPr>
          <p:nvPr>
            <p:ph type="title"/>
          </p:nvPr>
        </p:nvSpPr>
        <p:spPr/>
        <p:txBody>
          <a:bodyPr/>
          <a:lstStyle/>
          <a:p>
            <a:r>
              <a:rPr lang="en-CH" dirty="0"/>
              <a:t>Classification of nanoporous crystalline materials</a:t>
            </a:r>
          </a:p>
        </p:txBody>
      </p:sp>
      <p:sp>
        <p:nvSpPr>
          <p:cNvPr id="3" name="Content Placeholder 2">
            <a:extLst>
              <a:ext uri="{FF2B5EF4-FFF2-40B4-BE49-F238E27FC236}">
                <a16:creationId xmlns:a16="http://schemas.microsoft.com/office/drawing/2014/main" id="{B3B2CC40-4A1B-5E44-9A82-96D360408EE6}"/>
              </a:ext>
            </a:extLst>
          </p:cNvPr>
          <p:cNvSpPr>
            <a:spLocks noGrp="1"/>
          </p:cNvSpPr>
          <p:nvPr>
            <p:ph idx="1"/>
          </p:nvPr>
        </p:nvSpPr>
        <p:spPr/>
        <p:txBody>
          <a:bodyPr/>
          <a:lstStyle/>
          <a:p>
            <a:pPr marL="0" indent="0">
              <a:buNone/>
            </a:pPr>
            <a:endParaRPr lang="en-CH" dirty="0"/>
          </a:p>
          <a:p>
            <a:endParaRPr lang="en-CH" dirty="0"/>
          </a:p>
        </p:txBody>
      </p:sp>
      <p:sp>
        <p:nvSpPr>
          <p:cNvPr id="4" name="TextBox 3">
            <a:extLst>
              <a:ext uri="{FF2B5EF4-FFF2-40B4-BE49-F238E27FC236}">
                <a16:creationId xmlns:a16="http://schemas.microsoft.com/office/drawing/2014/main" id="{2438BAE6-B432-164C-BAE4-B86BB8F8FC09}"/>
              </a:ext>
            </a:extLst>
          </p:cNvPr>
          <p:cNvSpPr txBox="1"/>
          <p:nvPr/>
        </p:nvSpPr>
        <p:spPr>
          <a:xfrm>
            <a:off x="7905350" y="5988734"/>
            <a:ext cx="4063164" cy="646331"/>
          </a:xfrm>
          <a:prstGeom prst="rect">
            <a:avLst/>
          </a:prstGeom>
          <a:noFill/>
        </p:spPr>
        <p:txBody>
          <a:bodyPr wrap="none" rtlCol="0">
            <a:spAutoFit/>
          </a:bodyPr>
          <a:lstStyle/>
          <a:p>
            <a:r>
              <a:rPr lang="en-CH" dirty="0"/>
              <a:t>Lee et al., Nature Communications 2017</a:t>
            </a:r>
          </a:p>
          <a:p>
            <a:r>
              <a:rPr lang="en-CH" dirty="0"/>
              <a:t>Lee et al., J Chem Thy Comput 2018</a:t>
            </a:r>
          </a:p>
        </p:txBody>
      </p:sp>
      <p:pic>
        <p:nvPicPr>
          <p:cNvPr id="6" name="Picture 5">
            <a:extLst>
              <a:ext uri="{FF2B5EF4-FFF2-40B4-BE49-F238E27FC236}">
                <a16:creationId xmlns:a16="http://schemas.microsoft.com/office/drawing/2014/main" id="{D11A9DCE-7CF9-EE4C-9A73-42C88781E97B}"/>
              </a:ext>
            </a:extLst>
          </p:cNvPr>
          <p:cNvPicPr>
            <a:picLocks noChangeAspect="1"/>
          </p:cNvPicPr>
          <p:nvPr/>
        </p:nvPicPr>
        <p:blipFill>
          <a:blip r:embed="rId2"/>
          <a:stretch>
            <a:fillRect/>
          </a:stretch>
        </p:blipFill>
        <p:spPr>
          <a:xfrm>
            <a:off x="3964875" y="1753577"/>
            <a:ext cx="3940475" cy="4172268"/>
          </a:xfrm>
          <a:prstGeom prst="rect">
            <a:avLst/>
          </a:prstGeom>
        </p:spPr>
      </p:pic>
    </p:spTree>
    <p:extLst>
      <p:ext uri="{BB962C8B-B14F-4D97-AF65-F5344CB8AC3E}">
        <p14:creationId xmlns:p14="http://schemas.microsoft.com/office/powerpoint/2010/main" val="1442342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5BD13-F295-BB4C-BE3F-490A327DE2FF}"/>
              </a:ext>
            </a:extLst>
          </p:cNvPr>
          <p:cNvSpPr>
            <a:spLocks noGrp="1"/>
          </p:cNvSpPr>
          <p:nvPr>
            <p:ph type="title"/>
          </p:nvPr>
        </p:nvSpPr>
        <p:spPr/>
        <p:txBody>
          <a:bodyPr/>
          <a:lstStyle/>
          <a:p>
            <a:r>
              <a:rPr lang="en-CH" dirty="0"/>
              <a:t>Classification of nanoporous crystalline materials</a:t>
            </a:r>
          </a:p>
        </p:txBody>
      </p:sp>
      <p:sp>
        <p:nvSpPr>
          <p:cNvPr id="3" name="Content Placeholder 2">
            <a:extLst>
              <a:ext uri="{FF2B5EF4-FFF2-40B4-BE49-F238E27FC236}">
                <a16:creationId xmlns:a16="http://schemas.microsoft.com/office/drawing/2014/main" id="{B3B2CC40-4A1B-5E44-9A82-96D360408EE6}"/>
              </a:ext>
            </a:extLst>
          </p:cNvPr>
          <p:cNvSpPr>
            <a:spLocks noGrp="1"/>
          </p:cNvSpPr>
          <p:nvPr>
            <p:ph idx="1"/>
          </p:nvPr>
        </p:nvSpPr>
        <p:spPr/>
        <p:txBody>
          <a:bodyPr/>
          <a:lstStyle/>
          <a:p>
            <a:pPr marL="0" indent="0">
              <a:buNone/>
            </a:pPr>
            <a:endParaRPr lang="en-CH" dirty="0"/>
          </a:p>
          <a:p>
            <a:endParaRPr lang="en-CH" dirty="0"/>
          </a:p>
        </p:txBody>
      </p:sp>
      <p:sp>
        <p:nvSpPr>
          <p:cNvPr id="4" name="TextBox 3">
            <a:extLst>
              <a:ext uri="{FF2B5EF4-FFF2-40B4-BE49-F238E27FC236}">
                <a16:creationId xmlns:a16="http://schemas.microsoft.com/office/drawing/2014/main" id="{2438BAE6-B432-164C-BAE4-B86BB8F8FC09}"/>
              </a:ext>
            </a:extLst>
          </p:cNvPr>
          <p:cNvSpPr txBox="1"/>
          <p:nvPr/>
        </p:nvSpPr>
        <p:spPr>
          <a:xfrm>
            <a:off x="7905350" y="5988734"/>
            <a:ext cx="4063164" cy="646331"/>
          </a:xfrm>
          <a:prstGeom prst="rect">
            <a:avLst/>
          </a:prstGeom>
          <a:noFill/>
        </p:spPr>
        <p:txBody>
          <a:bodyPr wrap="none" rtlCol="0">
            <a:spAutoFit/>
          </a:bodyPr>
          <a:lstStyle/>
          <a:p>
            <a:r>
              <a:rPr lang="en-CH" dirty="0"/>
              <a:t>Lee et al., Nature Communications 2017</a:t>
            </a:r>
          </a:p>
          <a:p>
            <a:r>
              <a:rPr lang="en-CH" dirty="0"/>
              <a:t>Lee et al., J Chem Thy Comput 2018</a:t>
            </a:r>
          </a:p>
        </p:txBody>
      </p:sp>
      <p:pic>
        <p:nvPicPr>
          <p:cNvPr id="5" name="Content Placeholder 8">
            <a:extLst>
              <a:ext uri="{FF2B5EF4-FFF2-40B4-BE49-F238E27FC236}">
                <a16:creationId xmlns:a16="http://schemas.microsoft.com/office/drawing/2014/main" id="{01C8305D-4981-2FB0-DED4-D7861D1432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2765" y="1690688"/>
            <a:ext cx="5846470" cy="4190206"/>
          </a:xfrm>
          <a:prstGeom prst="rect">
            <a:avLst/>
          </a:prstGeom>
        </p:spPr>
      </p:pic>
    </p:spTree>
    <p:extLst>
      <p:ext uri="{BB962C8B-B14F-4D97-AF65-F5344CB8AC3E}">
        <p14:creationId xmlns:p14="http://schemas.microsoft.com/office/powerpoint/2010/main" val="369348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A6CB5-3AA4-8C56-2D4E-CC760FC98A67}"/>
              </a:ext>
            </a:extLst>
          </p:cNvPr>
          <p:cNvSpPr>
            <a:spLocks noGrp="1"/>
          </p:cNvSpPr>
          <p:nvPr>
            <p:ph type="title"/>
          </p:nvPr>
        </p:nvSpPr>
        <p:spPr/>
        <p:txBody>
          <a:bodyPr/>
          <a:lstStyle/>
          <a:p>
            <a:r>
              <a:rPr lang="en-CH" dirty="0"/>
              <a:t>Detection of gene cascades in single-cell data</a:t>
            </a:r>
          </a:p>
        </p:txBody>
      </p:sp>
      <p:sp>
        <p:nvSpPr>
          <p:cNvPr id="3" name="Content Placeholder 2">
            <a:extLst>
              <a:ext uri="{FF2B5EF4-FFF2-40B4-BE49-F238E27FC236}">
                <a16:creationId xmlns:a16="http://schemas.microsoft.com/office/drawing/2014/main" id="{47A7637B-5345-FA2F-1D39-B82D3330189C}"/>
              </a:ext>
            </a:extLst>
          </p:cNvPr>
          <p:cNvSpPr>
            <a:spLocks noGrp="1"/>
          </p:cNvSpPr>
          <p:nvPr>
            <p:ph idx="1"/>
          </p:nvPr>
        </p:nvSpPr>
        <p:spPr/>
        <p:txBody>
          <a:bodyPr/>
          <a:lstStyle/>
          <a:p>
            <a:r>
              <a:rPr lang="en-CH" dirty="0">
                <a:solidFill>
                  <a:schemeClr val="accent6"/>
                </a:solidFill>
              </a:rPr>
              <a:t>Idea: </a:t>
            </a:r>
            <a:r>
              <a:rPr lang="en-GB" dirty="0"/>
              <a:t>Generate biological hypotheses about closed processes in single-cell RNA </a:t>
            </a:r>
            <a:r>
              <a:rPr lang="en-GB" dirty="0" err="1"/>
              <a:t>seq</a:t>
            </a:r>
            <a:r>
              <a:rPr lang="en-GB" dirty="0"/>
              <a:t> data using topology and geometry</a:t>
            </a:r>
            <a:endParaRPr lang="en-CH" dirty="0"/>
          </a:p>
        </p:txBody>
      </p:sp>
      <p:pic>
        <p:nvPicPr>
          <p:cNvPr id="5" name="Picture 4">
            <a:extLst>
              <a:ext uri="{FF2B5EF4-FFF2-40B4-BE49-F238E27FC236}">
                <a16:creationId xmlns:a16="http://schemas.microsoft.com/office/drawing/2014/main" id="{38FB0069-69F6-AEBC-28E2-EE35BB14785F}"/>
              </a:ext>
            </a:extLst>
          </p:cNvPr>
          <p:cNvPicPr>
            <a:picLocks noChangeAspect="1"/>
          </p:cNvPicPr>
          <p:nvPr/>
        </p:nvPicPr>
        <p:blipFill>
          <a:blip r:embed="rId2"/>
          <a:stretch>
            <a:fillRect/>
          </a:stretch>
        </p:blipFill>
        <p:spPr>
          <a:xfrm>
            <a:off x="2209800" y="2909496"/>
            <a:ext cx="7772400" cy="3023601"/>
          </a:xfrm>
          <a:prstGeom prst="rect">
            <a:avLst/>
          </a:prstGeom>
        </p:spPr>
      </p:pic>
      <p:sp>
        <p:nvSpPr>
          <p:cNvPr id="6" name="TextBox 5">
            <a:extLst>
              <a:ext uri="{FF2B5EF4-FFF2-40B4-BE49-F238E27FC236}">
                <a16:creationId xmlns:a16="http://schemas.microsoft.com/office/drawing/2014/main" id="{A7D64407-DF32-49CE-E4C7-8A3E724C8DCA}"/>
              </a:ext>
            </a:extLst>
          </p:cNvPr>
          <p:cNvSpPr txBox="1"/>
          <p:nvPr/>
        </p:nvSpPr>
        <p:spPr>
          <a:xfrm>
            <a:off x="8320296" y="6311900"/>
            <a:ext cx="3569375" cy="369332"/>
          </a:xfrm>
          <a:prstGeom prst="rect">
            <a:avLst/>
          </a:prstGeom>
          <a:noFill/>
        </p:spPr>
        <p:txBody>
          <a:bodyPr wrap="none" rtlCol="0">
            <a:spAutoFit/>
          </a:bodyPr>
          <a:lstStyle/>
          <a:p>
            <a:r>
              <a:rPr lang="en-CH" dirty="0"/>
              <a:t>Maggs, Nguyen, Youssef, in progress</a:t>
            </a:r>
          </a:p>
        </p:txBody>
      </p:sp>
    </p:spTree>
    <p:extLst>
      <p:ext uri="{BB962C8B-B14F-4D97-AF65-F5344CB8AC3E}">
        <p14:creationId xmlns:p14="http://schemas.microsoft.com/office/powerpoint/2010/main" val="1249983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74A48-9540-0340-A627-6779AB5ACB23}"/>
              </a:ext>
            </a:extLst>
          </p:cNvPr>
          <p:cNvSpPr>
            <a:spLocks noGrp="1"/>
          </p:cNvSpPr>
          <p:nvPr>
            <p:ph type="title"/>
          </p:nvPr>
        </p:nvSpPr>
        <p:spPr/>
        <p:txBody>
          <a:bodyPr/>
          <a:lstStyle/>
          <a:p>
            <a:r>
              <a:rPr lang="en-CH" dirty="0"/>
              <a:t>Topology is…</a:t>
            </a:r>
          </a:p>
        </p:txBody>
      </p:sp>
      <p:sp>
        <p:nvSpPr>
          <p:cNvPr id="3" name="Content Placeholder 2">
            <a:extLst>
              <a:ext uri="{FF2B5EF4-FFF2-40B4-BE49-F238E27FC236}">
                <a16:creationId xmlns:a16="http://schemas.microsoft.com/office/drawing/2014/main" id="{7ECB0996-2276-4D4E-968A-C1B6B9B668DC}"/>
              </a:ext>
            </a:extLst>
          </p:cNvPr>
          <p:cNvSpPr>
            <a:spLocks noGrp="1"/>
          </p:cNvSpPr>
          <p:nvPr>
            <p:ph idx="1"/>
          </p:nvPr>
        </p:nvSpPr>
        <p:spPr/>
        <p:txBody>
          <a:bodyPr/>
          <a:lstStyle/>
          <a:p>
            <a:r>
              <a:rPr lang="en-CH" dirty="0"/>
              <a:t>the mathematics of </a:t>
            </a:r>
            <a:r>
              <a:rPr lang="en-CH" dirty="0">
                <a:solidFill>
                  <a:schemeClr val="accent6"/>
                </a:solidFill>
              </a:rPr>
              <a:t>shape;</a:t>
            </a:r>
          </a:p>
          <a:p>
            <a:r>
              <a:rPr lang="en-GB" dirty="0"/>
              <a:t>t</a:t>
            </a:r>
            <a:r>
              <a:rPr lang="en-CH" dirty="0"/>
              <a:t>he mathematics of </a:t>
            </a:r>
            <a:r>
              <a:rPr lang="en-CH" dirty="0">
                <a:solidFill>
                  <a:schemeClr val="accent6"/>
                </a:solidFill>
              </a:rPr>
              <a:t>connectivity;</a:t>
            </a:r>
          </a:p>
          <a:p>
            <a:r>
              <a:rPr lang="en-GB" dirty="0"/>
              <a:t>t</a:t>
            </a:r>
            <a:r>
              <a:rPr lang="en-CH" dirty="0"/>
              <a:t>he mathematics of </a:t>
            </a:r>
            <a:r>
              <a:rPr lang="en-CH" dirty="0">
                <a:solidFill>
                  <a:schemeClr val="accent6"/>
                </a:solidFill>
              </a:rPr>
              <a:t>emergence of global structure from local constraints.</a:t>
            </a:r>
            <a:endParaRPr lang="en-CH" dirty="0"/>
          </a:p>
        </p:txBody>
      </p:sp>
      <p:pic>
        <p:nvPicPr>
          <p:cNvPr id="5" name="Picture 4">
            <a:extLst>
              <a:ext uri="{FF2B5EF4-FFF2-40B4-BE49-F238E27FC236}">
                <a16:creationId xmlns:a16="http://schemas.microsoft.com/office/drawing/2014/main" id="{4D8E638F-E05D-4F4E-82BF-0C7771F116FA}"/>
              </a:ext>
            </a:extLst>
          </p:cNvPr>
          <p:cNvPicPr>
            <a:picLocks noChangeAspect="1"/>
          </p:cNvPicPr>
          <p:nvPr/>
        </p:nvPicPr>
        <p:blipFill>
          <a:blip r:embed="rId3"/>
          <a:stretch>
            <a:fillRect/>
          </a:stretch>
        </p:blipFill>
        <p:spPr>
          <a:xfrm>
            <a:off x="6564050" y="3463015"/>
            <a:ext cx="4883075" cy="3029860"/>
          </a:xfrm>
          <a:prstGeom prst="rect">
            <a:avLst/>
          </a:prstGeom>
        </p:spPr>
      </p:pic>
      <p:sp>
        <p:nvSpPr>
          <p:cNvPr id="6" name="TextBox 5">
            <a:extLst>
              <a:ext uri="{FF2B5EF4-FFF2-40B4-BE49-F238E27FC236}">
                <a16:creationId xmlns:a16="http://schemas.microsoft.com/office/drawing/2014/main" id="{7C8564CF-ACC3-2840-BA25-67F3DE043FA2}"/>
              </a:ext>
            </a:extLst>
          </p:cNvPr>
          <p:cNvSpPr txBox="1"/>
          <p:nvPr/>
        </p:nvSpPr>
        <p:spPr>
          <a:xfrm>
            <a:off x="3533422" y="6176963"/>
            <a:ext cx="2810962" cy="369332"/>
          </a:xfrm>
          <a:prstGeom prst="rect">
            <a:avLst/>
          </a:prstGeom>
          <a:noFill/>
        </p:spPr>
        <p:txBody>
          <a:bodyPr wrap="none" rtlCol="0">
            <a:spAutoFit/>
          </a:bodyPr>
          <a:lstStyle/>
          <a:p>
            <a:r>
              <a:rPr lang="en-CH" dirty="0"/>
              <a:t>D. Benbennick, CC BY-SA 3.0</a:t>
            </a:r>
          </a:p>
        </p:txBody>
      </p:sp>
    </p:spTree>
    <p:extLst>
      <p:ext uri="{BB962C8B-B14F-4D97-AF65-F5344CB8AC3E}">
        <p14:creationId xmlns:p14="http://schemas.microsoft.com/office/powerpoint/2010/main" val="43497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A6CB5-3AA4-8C56-2D4E-CC760FC98A67}"/>
              </a:ext>
            </a:extLst>
          </p:cNvPr>
          <p:cNvSpPr>
            <a:spLocks noGrp="1"/>
          </p:cNvSpPr>
          <p:nvPr>
            <p:ph type="title"/>
          </p:nvPr>
        </p:nvSpPr>
        <p:spPr/>
        <p:txBody>
          <a:bodyPr/>
          <a:lstStyle/>
          <a:p>
            <a:r>
              <a:rPr lang="en-CH" dirty="0"/>
              <a:t>Detection of gene cascades in single-cell data</a:t>
            </a:r>
          </a:p>
        </p:txBody>
      </p:sp>
      <p:sp>
        <p:nvSpPr>
          <p:cNvPr id="3" name="Content Placeholder 2">
            <a:extLst>
              <a:ext uri="{FF2B5EF4-FFF2-40B4-BE49-F238E27FC236}">
                <a16:creationId xmlns:a16="http://schemas.microsoft.com/office/drawing/2014/main" id="{47A7637B-5345-FA2F-1D39-B82D3330189C}"/>
              </a:ext>
            </a:extLst>
          </p:cNvPr>
          <p:cNvSpPr>
            <a:spLocks noGrp="1"/>
          </p:cNvSpPr>
          <p:nvPr>
            <p:ph idx="1"/>
          </p:nvPr>
        </p:nvSpPr>
        <p:spPr/>
        <p:txBody>
          <a:bodyPr/>
          <a:lstStyle/>
          <a:p>
            <a:r>
              <a:rPr lang="en-CH" dirty="0">
                <a:solidFill>
                  <a:schemeClr val="accent6"/>
                </a:solidFill>
              </a:rPr>
              <a:t>Idea: </a:t>
            </a:r>
            <a:r>
              <a:rPr lang="en-GB" dirty="0"/>
              <a:t>Generate biological hypotheses about closed processes in single-cell RNA </a:t>
            </a:r>
            <a:r>
              <a:rPr lang="en-GB" dirty="0" err="1"/>
              <a:t>seq</a:t>
            </a:r>
            <a:r>
              <a:rPr lang="en-GB" dirty="0"/>
              <a:t> data using topology and geometry</a:t>
            </a:r>
            <a:endParaRPr lang="en-CH" dirty="0"/>
          </a:p>
        </p:txBody>
      </p:sp>
      <p:pic>
        <p:nvPicPr>
          <p:cNvPr id="6" name="Picture 5">
            <a:extLst>
              <a:ext uri="{FF2B5EF4-FFF2-40B4-BE49-F238E27FC236}">
                <a16:creationId xmlns:a16="http://schemas.microsoft.com/office/drawing/2014/main" id="{28992C04-3EB3-8BA4-9DF0-F879453ADE9C}"/>
              </a:ext>
            </a:extLst>
          </p:cNvPr>
          <p:cNvPicPr>
            <a:picLocks noChangeAspect="1"/>
          </p:cNvPicPr>
          <p:nvPr/>
        </p:nvPicPr>
        <p:blipFill>
          <a:blip r:embed="rId2"/>
          <a:stretch>
            <a:fillRect/>
          </a:stretch>
        </p:blipFill>
        <p:spPr>
          <a:xfrm>
            <a:off x="2209800" y="2859779"/>
            <a:ext cx="7772400" cy="3452121"/>
          </a:xfrm>
          <a:prstGeom prst="rect">
            <a:avLst/>
          </a:prstGeom>
        </p:spPr>
      </p:pic>
      <p:sp>
        <p:nvSpPr>
          <p:cNvPr id="7" name="TextBox 6">
            <a:extLst>
              <a:ext uri="{FF2B5EF4-FFF2-40B4-BE49-F238E27FC236}">
                <a16:creationId xmlns:a16="http://schemas.microsoft.com/office/drawing/2014/main" id="{5BA12A6F-BEF0-067A-C7AF-1D46D888E7AA}"/>
              </a:ext>
            </a:extLst>
          </p:cNvPr>
          <p:cNvSpPr txBox="1"/>
          <p:nvPr/>
        </p:nvSpPr>
        <p:spPr>
          <a:xfrm>
            <a:off x="8320296" y="6311900"/>
            <a:ext cx="3569375" cy="369332"/>
          </a:xfrm>
          <a:prstGeom prst="rect">
            <a:avLst/>
          </a:prstGeom>
          <a:noFill/>
        </p:spPr>
        <p:txBody>
          <a:bodyPr wrap="none" rtlCol="0">
            <a:spAutoFit/>
          </a:bodyPr>
          <a:lstStyle/>
          <a:p>
            <a:r>
              <a:rPr lang="en-CH" dirty="0"/>
              <a:t>Maggs, Nguyen, Youssef, in progress</a:t>
            </a:r>
          </a:p>
        </p:txBody>
      </p:sp>
    </p:spTree>
    <p:extLst>
      <p:ext uri="{BB962C8B-B14F-4D97-AF65-F5344CB8AC3E}">
        <p14:creationId xmlns:p14="http://schemas.microsoft.com/office/powerpoint/2010/main" val="1005259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A6CB5-3AA4-8C56-2D4E-CC760FC98A67}"/>
              </a:ext>
            </a:extLst>
          </p:cNvPr>
          <p:cNvSpPr>
            <a:spLocks noGrp="1"/>
          </p:cNvSpPr>
          <p:nvPr>
            <p:ph type="title"/>
          </p:nvPr>
        </p:nvSpPr>
        <p:spPr/>
        <p:txBody>
          <a:bodyPr/>
          <a:lstStyle/>
          <a:p>
            <a:r>
              <a:rPr lang="en-CH" dirty="0"/>
              <a:t>Detection of gene cascades in single-cell data</a:t>
            </a:r>
          </a:p>
        </p:txBody>
      </p:sp>
      <p:sp>
        <p:nvSpPr>
          <p:cNvPr id="3" name="Content Placeholder 2">
            <a:extLst>
              <a:ext uri="{FF2B5EF4-FFF2-40B4-BE49-F238E27FC236}">
                <a16:creationId xmlns:a16="http://schemas.microsoft.com/office/drawing/2014/main" id="{47A7637B-5345-FA2F-1D39-B82D3330189C}"/>
              </a:ext>
            </a:extLst>
          </p:cNvPr>
          <p:cNvSpPr>
            <a:spLocks noGrp="1"/>
          </p:cNvSpPr>
          <p:nvPr>
            <p:ph idx="1"/>
          </p:nvPr>
        </p:nvSpPr>
        <p:spPr/>
        <p:txBody>
          <a:bodyPr/>
          <a:lstStyle/>
          <a:p>
            <a:r>
              <a:rPr lang="en-CH" dirty="0">
                <a:solidFill>
                  <a:schemeClr val="accent6"/>
                </a:solidFill>
              </a:rPr>
              <a:t>Idea: </a:t>
            </a:r>
            <a:r>
              <a:rPr lang="en-GB" dirty="0"/>
              <a:t>Generate biological hypotheses about closed processes in single-cell RNA </a:t>
            </a:r>
            <a:r>
              <a:rPr lang="en-GB" dirty="0" err="1"/>
              <a:t>seq</a:t>
            </a:r>
            <a:r>
              <a:rPr lang="en-GB" dirty="0"/>
              <a:t> data using topology and geometry</a:t>
            </a:r>
            <a:endParaRPr lang="en-CH" dirty="0"/>
          </a:p>
        </p:txBody>
      </p:sp>
      <p:pic>
        <p:nvPicPr>
          <p:cNvPr id="5" name="Picture 4">
            <a:extLst>
              <a:ext uri="{FF2B5EF4-FFF2-40B4-BE49-F238E27FC236}">
                <a16:creationId xmlns:a16="http://schemas.microsoft.com/office/drawing/2014/main" id="{8CC7E1A8-EEB9-2F4D-C6B7-166114793A82}"/>
              </a:ext>
            </a:extLst>
          </p:cNvPr>
          <p:cNvPicPr>
            <a:picLocks noChangeAspect="1"/>
          </p:cNvPicPr>
          <p:nvPr/>
        </p:nvPicPr>
        <p:blipFill>
          <a:blip r:embed="rId2"/>
          <a:stretch>
            <a:fillRect/>
          </a:stretch>
        </p:blipFill>
        <p:spPr>
          <a:xfrm>
            <a:off x="2209800" y="2873839"/>
            <a:ext cx="7772400" cy="3438061"/>
          </a:xfrm>
          <a:prstGeom prst="rect">
            <a:avLst/>
          </a:prstGeom>
        </p:spPr>
      </p:pic>
      <p:sp>
        <p:nvSpPr>
          <p:cNvPr id="7" name="TextBox 6">
            <a:extLst>
              <a:ext uri="{FF2B5EF4-FFF2-40B4-BE49-F238E27FC236}">
                <a16:creationId xmlns:a16="http://schemas.microsoft.com/office/drawing/2014/main" id="{1E99A178-AC68-8CA4-213B-B234BF93D0B5}"/>
              </a:ext>
            </a:extLst>
          </p:cNvPr>
          <p:cNvSpPr txBox="1"/>
          <p:nvPr/>
        </p:nvSpPr>
        <p:spPr>
          <a:xfrm>
            <a:off x="8320296" y="6311900"/>
            <a:ext cx="3569375" cy="369332"/>
          </a:xfrm>
          <a:prstGeom prst="rect">
            <a:avLst/>
          </a:prstGeom>
          <a:noFill/>
        </p:spPr>
        <p:txBody>
          <a:bodyPr wrap="none" rtlCol="0">
            <a:spAutoFit/>
          </a:bodyPr>
          <a:lstStyle/>
          <a:p>
            <a:r>
              <a:rPr lang="en-CH" dirty="0"/>
              <a:t>Maggs, Nguyen, Youssef, in progress</a:t>
            </a:r>
          </a:p>
        </p:txBody>
      </p:sp>
    </p:spTree>
    <p:extLst>
      <p:ext uri="{BB962C8B-B14F-4D97-AF65-F5344CB8AC3E}">
        <p14:creationId xmlns:p14="http://schemas.microsoft.com/office/powerpoint/2010/main" val="1563905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50174-98D9-24D5-16FD-FECFBD970970}"/>
              </a:ext>
            </a:extLst>
          </p:cNvPr>
          <p:cNvSpPr>
            <a:spLocks noGrp="1"/>
          </p:cNvSpPr>
          <p:nvPr>
            <p:ph type="title"/>
          </p:nvPr>
        </p:nvSpPr>
        <p:spPr/>
        <p:txBody>
          <a:bodyPr/>
          <a:lstStyle/>
          <a:p>
            <a:r>
              <a:rPr lang="en-CH" dirty="0"/>
              <a:t>Detection of gene cascades in single-cell data</a:t>
            </a:r>
          </a:p>
        </p:txBody>
      </p:sp>
      <p:pic>
        <p:nvPicPr>
          <p:cNvPr id="5" name="Content Placeholder 4">
            <a:extLst>
              <a:ext uri="{FF2B5EF4-FFF2-40B4-BE49-F238E27FC236}">
                <a16:creationId xmlns:a16="http://schemas.microsoft.com/office/drawing/2014/main" id="{80BDEE37-41FD-3F6F-14F5-A1302163C1D7}"/>
              </a:ext>
            </a:extLst>
          </p:cNvPr>
          <p:cNvPicPr>
            <a:picLocks noGrp="1" noChangeAspect="1"/>
          </p:cNvPicPr>
          <p:nvPr>
            <p:ph idx="1"/>
          </p:nvPr>
        </p:nvPicPr>
        <p:blipFill>
          <a:blip r:embed="rId2"/>
          <a:stretch>
            <a:fillRect/>
          </a:stretch>
        </p:blipFill>
        <p:spPr>
          <a:xfrm>
            <a:off x="838200" y="2034606"/>
            <a:ext cx="10515600" cy="3933376"/>
          </a:xfrm>
        </p:spPr>
      </p:pic>
      <p:sp>
        <p:nvSpPr>
          <p:cNvPr id="6" name="TextBox 5">
            <a:extLst>
              <a:ext uri="{FF2B5EF4-FFF2-40B4-BE49-F238E27FC236}">
                <a16:creationId xmlns:a16="http://schemas.microsoft.com/office/drawing/2014/main" id="{B01693D6-C3C3-B8A2-BAB2-EE1BDB7E1ED9}"/>
              </a:ext>
            </a:extLst>
          </p:cNvPr>
          <p:cNvSpPr txBox="1"/>
          <p:nvPr/>
        </p:nvSpPr>
        <p:spPr>
          <a:xfrm>
            <a:off x="8320296" y="6311900"/>
            <a:ext cx="3569375" cy="369332"/>
          </a:xfrm>
          <a:prstGeom prst="rect">
            <a:avLst/>
          </a:prstGeom>
          <a:noFill/>
        </p:spPr>
        <p:txBody>
          <a:bodyPr wrap="none" rtlCol="0">
            <a:spAutoFit/>
          </a:bodyPr>
          <a:lstStyle/>
          <a:p>
            <a:r>
              <a:rPr lang="en-CH" dirty="0"/>
              <a:t>Maggs, Nguyen, Youssef, in progress</a:t>
            </a:r>
          </a:p>
        </p:txBody>
      </p:sp>
    </p:spTree>
    <p:extLst>
      <p:ext uri="{BB962C8B-B14F-4D97-AF65-F5344CB8AC3E}">
        <p14:creationId xmlns:p14="http://schemas.microsoft.com/office/powerpoint/2010/main" val="212360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50174-98D9-24D5-16FD-FECFBD970970}"/>
              </a:ext>
            </a:extLst>
          </p:cNvPr>
          <p:cNvSpPr>
            <a:spLocks noGrp="1"/>
          </p:cNvSpPr>
          <p:nvPr>
            <p:ph type="title"/>
          </p:nvPr>
        </p:nvSpPr>
        <p:spPr/>
        <p:txBody>
          <a:bodyPr/>
          <a:lstStyle/>
          <a:p>
            <a:r>
              <a:rPr lang="en-CH" dirty="0"/>
              <a:t>Detection of gene cascades in single-cell data</a:t>
            </a:r>
          </a:p>
        </p:txBody>
      </p:sp>
      <p:sp>
        <p:nvSpPr>
          <p:cNvPr id="6" name="TextBox 5">
            <a:extLst>
              <a:ext uri="{FF2B5EF4-FFF2-40B4-BE49-F238E27FC236}">
                <a16:creationId xmlns:a16="http://schemas.microsoft.com/office/drawing/2014/main" id="{B01693D6-C3C3-B8A2-BAB2-EE1BDB7E1ED9}"/>
              </a:ext>
            </a:extLst>
          </p:cNvPr>
          <p:cNvSpPr txBox="1"/>
          <p:nvPr/>
        </p:nvSpPr>
        <p:spPr>
          <a:xfrm>
            <a:off x="8320296" y="6311900"/>
            <a:ext cx="3569375" cy="369332"/>
          </a:xfrm>
          <a:prstGeom prst="rect">
            <a:avLst/>
          </a:prstGeom>
          <a:noFill/>
        </p:spPr>
        <p:txBody>
          <a:bodyPr wrap="none" rtlCol="0">
            <a:spAutoFit/>
          </a:bodyPr>
          <a:lstStyle/>
          <a:p>
            <a:r>
              <a:rPr lang="en-CH" dirty="0"/>
              <a:t>Maggs, Nguyen, Youssef, in progress</a:t>
            </a:r>
          </a:p>
        </p:txBody>
      </p:sp>
      <p:pic>
        <p:nvPicPr>
          <p:cNvPr id="8" name="Content Placeholder 7">
            <a:extLst>
              <a:ext uri="{FF2B5EF4-FFF2-40B4-BE49-F238E27FC236}">
                <a16:creationId xmlns:a16="http://schemas.microsoft.com/office/drawing/2014/main" id="{25D8CF5D-2A0E-E306-F146-66954CE0D5CC}"/>
              </a:ext>
            </a:extLst>
          </p:cNvPr>
          <p:cNvPicPr>
            <a:picLocks noGrp="1" noChangeAspect="1"/>
          </p:cNvPicPr>
          <p:nvPr>
            <p:ph idx="1"/>
          </p:nvPr>
        </p:nvPicPr>
        <p:blipFill>
          <a:blip r:embed="rId2"/>
          <a:stretch>
            <a:fillRect/>
          </a:stretch>
        </p:blipFill>
        <p:spPr>
          <a:xfrm>
            <a:off x="1746250" y="2293144"/>
            <a:ext cx="8699500" cy="3416300"/>
          </a:xfrm>
        </p:spPr>
      </p:pic>
    </p:spTree>
    <p:extLst>
      <p:ext uri="{BB962C8B-B14F-4D97-AF65-F5344CB8AC3E}">
        <p14:creationId xmlns:p14="http://schemas.microsoft.com/office/powerpoint/2010/main" val="179010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50174-98D9-24D5-16FD-FECFBD970970}"/>
              </a:ext>
            </a:extLst>
          </p:cNvPr>
          <p:cNvSpPr>
            <a:spLocks noGrp="1"/>
          </p:cNvSpPr>
          <p:nvPr>
            <p:ph type="title"/>
          </p:nvPr>
        </p:nvSpPr>
        <p:spPr/>
        <p:txBody>
          <a:bodyPr/>
          <a:lstStyle/>
          <a:p>
            <a:r>
              <a:rPr lang="en-CH" dirty="0"/>
              <a:t>Detection of gene cascades in single-cell data</a:t>
            </a:r>
          </a:p>
        </p:txBody>
      </p:sp>
      <p:sp>
        <p:nvSpPr>
          <p:cNvPr id="6" name="TextBox 5">
            <a:extLst>
              <a:ext uri="{FF2B5EF4-FFF2-40B4-BE49-F238E27FC236}">
                <a16:creationId xmlns:a16="http://schemas.microsoft.com/office/drawing/2014/main" id="{B01693D6-C3C3-B8A2-BAB2-EE1BDB7E1ED9}"/>
              </a:ext>
            </a:extLst>
          </p:cNvPr>
          <p:cNvSpPr txBox="1"/>
          <p:nvPr/>
        </p:nvSpPr>
        <p:spPr>
          <a:xfrm>
            <a:off x="8320296" y="6311900"/>
            <a:ext cx="3569375" cy="369332"/>
          </a:xfrm>
          <a:prstGeom prst="rect">
            <a:avLst/>
          </a:prstGeom>
          <a:noFill/>
        </p:spPr>
        <p:txBody>
          <a:bodyPr wrap="none" rtlCol="0">
            <a:spAutoFit/>
          </a:bodyPr>
          <a:lstStyle/>
          <a:p>
            <a:r>
              <a:rPr lang="en-CH" dirty="0"/>
              <a:t>Maggs, Nguyen, Youssef, in progress</a:t>
            </a:r>
          </a:p>
        </p:txBody>
      </p:sp>
      <p:pic>
        <p:nvPicPr>
          <p:cNvPr id="7" name="Content Placeholder 6">
            <a:extLst>
              <a:ext uri="{FF2B5EF4-FFF2-40B4-BE49-F238E27FC236}">
                <a16:creationId xmlns:a16="http://schemas.microsoft.com/office/drawing/2014/main" id="{8BC1F5E7-8314-3FA6-9F7C-67438273DC14}"/>
              </a:ext>
            </a:extLst>
          </p:cNvPr>
          <p:cNvPicPr>
            <a:picLocks noGrp="1" noChangeAspect="1"/>
          </p:cNvPicPr>
          <p:nvPr>
            <p:ph idx="1"/>
          </p:nvPr>
        </p:nvPicPr>
        <p:blipFill>
          <a:blip r:embed="rId2"/>
          <a:stretch>
            <a:fillRect/>
          </a:stretch>
        </p:blipFill>
        <p:spPr>
          <a:xfrm>
            <a:off x="3162143" y="1825625"/>
            <a:ext cx="5867713" cy="4351338"/>
          </a:xfrm>
        </p:spPr>
      </p:pic>
    </p:spTree>
    <p:extLst>
      <p:ext uri="{BB962C8B-B14F-4D97-AF65-F5344CB8AC3E}">
        <p14:creationId xmlns:p14="http://schemas.microsoft.com/office/powerpoint/2010/main" val="324869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50174-98D9-24D5-16FD-FECFBD970970}"/>
              </a:ext>
            </a:extLst>
          </p:cNvPr>
          <p:cNvSpPr>
            <a:spLocks noGrp="1"/>
          </p:cNvSpPr>
          <p:nvPr>
            <p:ph type="title"/>
          </p:nvPr>
        </p:nvSpPr>
        <p:spPr/>
        <p:txBody>
          <a:bodyPr/>
          <a:lstStyle/>
          <a:p>
            <a:r>
              <a:rPr lang="en-CH" dirty="0"/>
              <a:t>Detection of gene cascades in single-cell data</a:t>
            </a:r>
          </a:p>
        </p:txBody>
      </p:sp>
      <p:sp>
        <p:nvSpPr>
          <p:cNvPr id="6" name="TextBox 5">
            <a:extLst>
              <a:ext uri="{FF2B5EF4-FFF2-40B4-BE49-F238E27FC236}">
                <a16:creationId xmlns:a16="http://schemas.microsoft.com/office/drawing/2014/main" id="{B01693D6-C3C3-B8A2-BAB2-EE1BDB7E1ED9}"/>
              </a:ext>
            </a:extLst>
          </p:cNvPr>
          <p:cNvSpPr txBox="1"/>
          <p:nvPr/>
        </p:nvSpPr>
        <p:spPr>
          <a:xfrm>
            <a:off x="8320296" y="6311900"/>
            <a:ext cx="3569375" cy="369332"/>
          </a:xfrm>
          <a:prstGeom prst="rect">
            <a:avLst/>
          </a:prstGeom>
          <a:noFill/>
        </p:spPr>
        <p:txBody>
          <a:bodyPr wrap="none" rtlCol="0">
            <a:spAutoFit/>
          </a:bodyPr>
          <a:lstStyle/>
          <a:p>
            <a:r>
              <a:rPr lang="en-CH" dirty="0"/>
              <a:t>Maggs, Nguyen, Youssef, in progress</a:t>
            </a:r>
          </a:p>
        </p:txBody>
      </p:sp>
      <p:pic>
        <p:nvPicPr>
          <p:cNvPr id="8" name="Content Placeholder 7">
            <a:extLst>
              <a:ext uri="{FF2B5EF4-FFF2-40B4-BE49-F238E27FC236}">
                <a16:creationId xmlns:a16="http://schemas.microsoft.com/office/drawing/2014/main" id="{374CAD0F-6059-4085-D0CF-80078EA3FD8A}"/>
              </a:ext>
            </a:extLst>
          </p:cNvPr>
          <p:cNvPicPr>
            <a:picLocks noGrp="1" noChangeAspect="1"/>
          </p:cNvPicPr>
          <p:nvPr>
            <p:ph idx="1"/>
          </p:nvPr>
        </p:nvPicPr>
        <p:blipFill>
          <a:blip r:embed="rId2"/>
          <a:stretch>
            <a:fillRect/>
          </a:stretch>
        </p:blipFill>
        <p:spPr>
          <a:xfrm>
            <a:off x="3465153" y="1825625"/>
            <a:ext cx="5261694" cy="4351338"/>
          </a:xfrm>
        </p:spPr>
      </p:pic>
    </p:spTree>
    <p:extLst>
      <p:ext uri="{BB962C8B-B14F-4D97-AF65-F5344CB8AC3E}">
        <p14:creationId xmlns:p14="http://schemas.microsoft.com/office/powerpoint/2010/main" val="274256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50174-98D9-24D5-16FD-FECFBD970970}"/>
              </a:ext>
            </a:extLst>
          </p:cNvPr>
          <p:cNvSpPr>
            <a:spLocks noGrp="1"/>
          </p:cNvSpPr>
          <p:nvPr>
            <p:ph type="title"/>
          </p:nvPr>
        </p:nvSpPr>
        <p:spPr/>
        <p:txBody>
          <a:bodyPr/>
          <a:lstStyle/>
          <a:p>
            <a:r>
              <a:rPr lang="en-CH" dirty="0"/>
              <a:t>Detection of gene cascades in single-cell data</a:t>
            </a:r>
          </a:p>
        </p:txBody>
      </p:sp>
      <p:sp>
        <p:nvSpPr>
          <p:cNvPr id="6" name="TextBox 5">
            <a:extLst>
              <a:ext uri="{FF2B5EF4-FFF2-40B4-BE49-F238E27FC236}">
                <a16:creationId xmlns:a16="http://schemas.microsoft.com/office/drawing/2014/main" id="{B01693D6-C3C3-B8A2-BAB2-EE1BDB7E1ED9}"/>
              </a:ext>
            </a:extLst>
          </p:cNvPr>
          <p:cNvSpPr txBox="1"/>
          <p:nvPr/>
        </p:nvSpPr>
        <p:spPr>
          <a:xfrm>
            <a:off x="8320296" y="6311900"/>
            <a:ext cx="3569375" cy="369332"/>
          </a:xfrm>
          <a:prstGeom prst="rect">
            <a:avLst/>
          </a:prstGeom>
          <a:noFill/>
        </p:spPr>
        <p:txBody>
          <a:bodyPr wrap="none" rtlCol="0">
            <a:spAutoFit/>
          </a:bodyPr>
          <a:lstStyle/>
          <a:p>
            <a:r>
              <a:rPr lang="en-CH" dirty="0"/>
              <a:t>Maggs, Nguyen, Youssef, in progress</a:t>
            </a:r>
          </a:p>
        </p:txBody>
      </p:sp>
      <p:pic>
        <p:nvPicPr>
          <p:cNvPr id="7" name="Content Placeholder 6">
            <a:extLst>
              <a:ext uri="{FF2B5EF4-FFF2-40B4-BE49-F238E27FC236}">
                <a16:creationId xmlns:a16="http://schemas.microsoft.com/office/drawing/2014/main" id="{409E1472-2985-F9F3-312F-333E7F60F9A0}"/>
              </a:ext>
            </a:extLst>
          </p:cNvPr>
          <p:cNvPicPr>
            <a:picLocks noGrp="1" noChangeAspect="1"/>
          </p:cNvPicPr>
          <p:nvPr>
            <p:ph idx="1"/>
          </p:nvPr>
        </p:nvPicPr>
        <p:blipFill>
          <a:blip r:embed="rId3"/>
          <a:stretch>
            <a:fillRect/>
          </a:stretch>
        </p:blipFill>
        <p:spPr>
          <a:xfrm>
            <a:off x="1619211" y="1647805"/>
            <a:ext cx="8868957" cy="4662492"/>
          </a:xfrm>
        </p:spPr>
      </p:pic>
    </p:spTree>
    <p:extLst>
      <p:ext uri="{BB962C8B-B14F-4D97-AF65-F5344CB8AC3E}">
        <p14:creationId xmlns:p14="http://schemas.microsoft.com/office/powerpoint/2010/main" val="6741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73DAE8-31B2-2548-A445-8652B835B874}"/>
              </a:ext>
            </a:extLst>
          </p:cNvPr>
          <p:cNvSpPr txBox="1"/>
          <p:nvPr/>
        </p:nvSpPr>
        <p:spPr>
          <a:xfrm>
            <a:off x="8880230" y="5961186"/>
            <a:ext cx="3118098"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rPr>
              <a:t>Members of the Laboratoire de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rPr>
              <a:t>Topologie et Neurosciences</a:t>
            </a:r>
          </a:p>
        </p:txBody>
      </p:sp>
      <p:sp>
        <p:nvSpPr>
          <p:cNvPr id="4" name="TextBox 3">
            <a:extLst>
              <a:ext uri="{FF2B5EF4-FFF2-40B4-BE49-F238E27FC236}">
                <a16:creationId xmlns:a16="http://schemas.microsoft.com/office/drawing/2014/main" id="{A175F19A-F35C-9E43-B78D-CC6419484EF6}"/>
              </a:ext>
            </a:extLst>
          </p:cNvPr>
          <p:cNvSpPr txBox="1"/>
          <p:nvPr/>
        </p:nvSpPr>
        <p:spPr>
          <a:xfrm>
            <a:off x="4268325" y="1639944"/>
            <a:ext cx="2343911" cy="101566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6000" b="0" i="0" u="none" strike="noStrike" kern="1200" cap="none" spc="0" normalizeH="0" baseline="0" noProof="0" dirty="0">
                <a:ln>
                  <a:noFill/>
                </a:ln>
                <a:solidFill>
                  <a:prstClr val="white"/>
                </a:solidFill>
                <a:effectLst/>
                <a:uLnTx/>
                <a:uFillTx/>
                <a:latin typeface="Snell Roundhand" panose="02000603080000090004" pitchFamily="2" charset="77"/>
                <a:ea typeface="+mn-ea"/>
                <a:cs typeface="+mn-cs"/>
              </a:rPr>
              <a:t>Merci !</a:t>
            </a:r>
          </a:p>
        </p:txBody>
      </p:sp>
      <p:sp>
        <p:nvSpPr>
          <p:cNvPr id="5" name="TextBox 4">
            <a:extLst>
              <a:ext uri="{FF2B5EF4-FFF2-40B4-BE49-F238E27FC236}">
                <a16:creationId xmlns:a16="http://schemas.microsoft.com/office/drawing/2014/main" id="{F80BF9BE-CD59-F3ED-A2E1-396EB6277301}"/>
              </a:ext>
            </a:extLst>
          </p:cNvPr>
          <p:cNvSpPr txBox="1"/>
          <p:nvPr/>
        </p:nvSpPr>
        <p:spPr>
          <a:xfrm>
            <a:off x="203200" y="225336"/>
            <a:ext cx="6096000"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rPr>
              <a:t>Thank you to our funding  agencies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rPr>
              <a:t>SNSF</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rPr>
              <a:t>Innosuisse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rPr>
              <a:t>Blue Brain Project</a:t>
            </a:r>
          </a:p>
        </p:txBody>
      </p:sp>
    </p:spTree>
    <p:extLst>
      <p:ext uri="{BB962C8B-B14F-4D97-AF65-F5344CB8AC3E}">
        <p14:creationId xmlns:p14="http://schemas.microsoft.com/office/powerpoint/2010/main" val="1891556726"/>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B4CD9-8F84-0342-B042-FB8473B508EC}"/>
              </a:ext>
            </a:extLst>
          </p:cNvPr>
          <p:cNvSpPr>
            <a:spLocks noGrp="1"/>
          </p:cNvSpPr>
          <p:nvPr>
            <p:ph type="title"/>
          </p:nvPr>
        </p:nvSpPr>
        <p:spPr/>
        <p:txBody>
          <a:bodyPr/>
          <a:lstStyle/>
          <a:p>
            <a:r>
              <a:rPr lang="en-CH" dirty="0"/>
              <a:t>Application to Data Science</a:t>
            </a:r>
          </a:p>
        </p:txBody>
      </p:sp>
      <p:sp>
        <p:nvSpPr>
          <p:cNvPr id="3" name="Content Placeholder 2">
            <a:extLst>
              <a:ext uri="{FF2B5EF4-FFF2-40B4-BE49-F238E27FC236}">
                <a16:creationId xmlns:a16="http://schemas.microsoft.com/office/drawing/2014/main" id="{1ED69B10-3DF3-204E-83E9-3D84FCAA66CB}"/>
              </a:ext>
            </a:extLst>
          </p:cNvPr>
          <p:cNvSpPr>
            <a:spLocks noGrp="1"/>
          </p:cNvSpPr>
          <p:nvPr>
            <p:ph idx="1"/>
          </p:nvPr>
        </p:nvSpPr>
        <p:spPr/>
        <p:txBody>
          <a:bodyPr/>
          <a:lstStyle/>
          <a:p>
            <a:pPr marL="0" indent="0" algn="ctr">
              <a:buNone/>
            </a:pPr>
            <a:endParaRPr lang="en-CH" dirty="0"/>
          </a:p>
          <a:p>
            <a:pPr marL="0" indent="0" algn="ctr">
              <a:buNone/>
            </a:pPr>
            <a:r>
              <a:rPr lang="en-CH" dirty="0"/>
              <a:t>The </a:t>
            </a:r>
            <a:r>
              <a:rPr lang="en-CH" dirty="0">
                <a:solidFill>
                  <a:schemeClr val="accent6"/>
                </a:solidFill>
              </a:rPr>
              <a:t>shape</a:t>
            </a:r>
            <a:r>
              <a:rPr lang="en-CH" dirty="0"/>
              <a:t> of a data set, </a:t>
            </a:r>
          </a:p>
          <a:p>
            <a:pPr marL="0" indent="0" algn="ctr">
              <a:buNone/>
            </a:pPr>
            <a:r>
              <a:rPr lang="en-CH" dirty="0"/>
              <a:t>described by a </a:t>
            </a:r>
            <a:r>
              <a:rPr lang="en-CH" dirty="0">
                <a:solidFill>
                  <a:schemeClr val="accent6"/>
                </a:solidFill>
              </a:rPr>
              <a:t>topological signature</a:t>
            </a:r>
            <a:r>
              <a:rPr lang="en-CH" b="1" dirty="0"/>
              <a:t> </a:t>
            </a:r>
          </a:p>
          <a:p>
            <a:pPr marL="0" indent="0" algn="ctr">
              <a:buNone/>
            </a:pPr>
            <a:r>
              <a:rPr lang="en-CH" dirty="0"/>
              <a:t>encoding its </a:t>
            </a:r>
            <a:r>
              <a:rPr lang="en-CH" dirty="0">
                <a:solidFill>
                  <a:schemeClr val="accent6"/>
                </a:solidFill>
              </a:rPr>
              <a:t>multi-scale structure</a:t>
            </a:r>
            <a:r>
              <a:rPr lang="en-CH" dirty="0"/>
              <a:t>, </a:t>
            </a:r>
          </a:p>
          <a:p>
            <a:pPr marL="0" indent="0" algn="ctr">
              <a:buNone/>
            </a:pPr>
            <a:r>
              <a:rPr lang="en-GB" dirty="0"/>
              <a:t>c</a:t>
            </a:r>
            <a:r>
              <a:rPr lang="en-CH" dirty="0"/>
              <a:t>an reveal important relations among the data points, </a:t>
            </a:r>
          </a:p>
          <a:p>
            <a:pPr marL="0" indent="0" algn="ctr">
              <a:buNone/>
            </a:pPr>
            <a:r>
              <a:rPr lang="en-CH" dirty="0"/>
              <a:t>with the help of  machine learning.</a:t>
            </a:r>
          </a:p>
          <a:p>
            <a:pPr marL="0" indent="0" algn="ctr">
              <a:buNone/>
            </a:pPr>
            <a:endParaRPr lang="en-CH" dirty="0"/>
          </a:p>
          <a:p>
            <a:pPr marL="0" indent="0" algn="ctr">
              <a:buNone/>
            </a:pPr>
            <a:r>
              <a:rPr lang="en-CH" dirty="0">
                <a:solidFill>
                  <a:schemeClr val="accent6"/>
                </a:solidFill>
              </a:rPr>
              <a:t>Topological Data Analysis (TDA)</a:t>
            </a:r>
          </a:p>
        </p:txBody>
      </p:sp>
    </p:spTree>
    <p:extLst>
      <p:ext uri="{BB962C8B-B14F-4D97-AF65-F5344CB8AC3E}">
        <p14:creationId xmlns:p14="http://schemas.microsoft.com/office/powerpoint/2010/main" val="420052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Content Placeholder 5">
            <a:extLst>
              <a:ext uri="{FF2B5EF4-FFF2-40B4-BE49-F238E27FC236}">
                <a16:creationId xmlns:a16="http://schemas.microsoft.com/office/drawing/2014/main" id="{BE7E490E-5742-9C40-9E5E-11AE4AEB46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2462" y="519697"/>
            <a:ext cx="4607169" cy="5893587"/>
          </a:xfrm>
          <a:prstGeom prst="rect">
            <a:avLst/>
          </a:prstGeom>
        </p:spPr>
      </p:pic>
    </p:spTree>
    <p:extLst>
      <p:ext uri="{BB962C8B-B14F-4D97-AF65-F5344CB8AC3E}">
        <p14:creationId xmlns:p14="http://schemas.microsoft.com/office/powerpoint/2010/main" val="176984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6E314-304E-C44C-BADD-CC18F5298AD9}"/>
              </a:ext>
            </a:extLst>
          </p:cNvPr>
          <p:cNvSpPr>
            <a:spLocks noGrp="1"/>
          </p:cNvSpPr>
          <p:nvPr>
            <p:ph type="title"/>
          </p:nvPr>
        </p:nvSpPr>
        <p:spPr/>
        <p:txBody>
          <a:bodyPr/>
          <a:lstStyle/>
          <a:p>
            <a:r>
              <a:rPr lang="en-US" dirty="0"/>
              <a:t>Topological analytical tools</a:t>
            </a:r>
          </a:p>
        </p:txBody>
      </p:sp>
      <p:graphicFrame>
        <p:nvGraphicFramePr>
          <p:cNvPr id="5" name="Content Placeholder 4">
            <a:extLst>
              <a:ext uri="{FF2B5EF4-FFF2-40B4-BE49-F238E27FC236}">
                <a16:creationId xmlns:a16="http://schemas.microsoft.com/office/drawing/2014/main" id="{B48AC3CE-75BE-254F-B3EE-E35CC171853B}"/>
              </a:ext>
            </a:extLst>
          </p:cNvPr>
          <p:cNvGraphicFramePr>
            <a:graphicFrameLocks noGrp="1"/>
          </p:cNvGraphicFramePr>
          <p:nvPr>
            <p:ph idx="1"/>
          </p:nvPr>
        </p:nvGraphicFramePr>
        <p:xfrm>
          <a:off x="821635" y="3016250"/>
          <a:ext cx="10515600" cy="3200400"/>
        </p:xfrm>
        <a:graphic>
          <a:graphicData uri="http://schemas.openxmlformats.org/drawingml/2006/table">
            <a:tbl>
              <a:tblPr firstRow="1" bandRow="1">
                <a:tableStyleId>{93296810-A885-4BE3-A3E7-6D5BEEA58F35}</a:tableStyleId>
              </a:tblPr>
              <a:tblGrid>
                <a:gridCol w="5257800">
                  <a:extLst>
                    <a:ext uri="{9D8B030D-6E8A-4147-A177-3AD203B41FA5}">
                      <a16:colId xmlns:a16="http://schemas.microsoft.com/office/drawing/2014/main" val="3635494894"/>
                    </a:ext>
                  </a:extLst>
                </a:gridCol>
                <a:gridCol w="5257800">
                  <a:extLst>
                    <a:ext uri="{9D8B030D-6E8A-4147-A177-3AD203B41FA5}">
                      <a16:colId xmlns:a16="http://schemas.microsoft.com/office/drawing/2014/main" val="3374712932"/>
                    </a:ext>
                  </a:extLst>
                </a:gridCol>
              </a:tblGrid>
              <a:tr h="370840">
                <a:tc>
                  <a:txBody>
                    <a:bodyPr/>
                    <a:lstStyle/>
                    <a:p>
                      <a:r>
                        <a:rPr lang="en-US" dirty="0"/>
                        <a:t>Method</a:t>
                      </a:r>
                    </a:p>
                    <a:p>
                      <a:endParaRPr lang="en-US" dirty="0"/>
                    </a:p>
                  </a:txBody>
                  <a:tcPr/>
                </a:tc>
                <a:tc>
                  <a:txBody>
                    <a:bodyPr/>
                    <a:lstStyle/>
                    <a:p>
                      <a:r>
                        <a:rPr lang="en-US" dirty="0"/>
                        <a:t>Appropriate data types</a:t>
                      </a:r>
                    </a:p>
                  </a:txBody>
                  <a:tcPr/>
                </a:tc>
                <a:extLst>
                  <a:ext uri="{0D108BD9-81ED-4DB2-BD59-A6C34878D82A}">
                    <a16:rowId xmlns:a16="http://schemas.microsoft.com/office/drawing/2014/main" val="1622224151"/>
                  </a:ext>
                </a:extLst>
              </a:tr>
              <a:tr h="370840">
                <a:tc>
                  <a:txBody>
                    <a:bodyPr/>
                    <a:lstStyle/>
                    <a:p>
                      <a:r>
                        <a:rPr lang="en-US" dirty="0"/>
                        <a:t>Mapper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Clinical data, metabolomics, genomics, etc.</a:t>
                      </a:r>
                      <a:r>
                        <a:rPr lang="en-US" baseline="0" dirty="0"/>
                        <a:t> </a:t>
                      </a:r>
                      <a:endParaRPr lang="en-US" dirty="0"/>
                    </a:p>
                    <a:p>
                      <a:endParaRPr lang="en-US" dirty="0"/>
                    </a:p>
                  </a:txBody>
                  <a:tcPr/>
                </a:tc>
                <a:extLst>
                  <a:ext uri="{0D108BD9-81ED-4DB2-BD59-A6C34878D82A}">
                    <a16:rowId xmlns:a16="http://schemas.microsoft.com/office/drawing/2014/main" val="2597062016"/>
                  </a:ext>
                </a:extLst>
              </a:tr>
              <a:tr h="370840">
                <a:tc>
                  <a:txBody>
                    <a:bodyPr/>
                    <a:lstStyle/>
                    <a:p>
                      <a:r>
                        <a:rPr lang="en-US" dirty="0"/>
                        <a:t>Two-tier Mapper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Gene expression data, single-cell</a:t>
                      </a:r>
                      <a:r>
                        <a:rPr lang="en-US" baseline="0" dirty="0"/>
                        <a:t> transcriptomics</a:t>
                      </a:r>
                      <a:endParaRPr lang="en-US" dirty="0"/>
                    </a:p>
                    <a:p>
                      <a:endParaRPr lang="en-US" dirty="0"/>
                    </a:p>
                  </a:txBody>
                  <a:tcPr/>
                </a:tc>
                <a:extLst>
                  <a:ext uri="{0D108BD9-81ED-4DB2-BD59-A6C34878D82A}">
                    <a16:rowId xmlns:a16="http://schemas.microsoft.com/office/drawing/2014/main" val="1317438567"/>
                  </a:ext>
                </a:extLst>
              </a:tr>
              <a:tr h="370840">
                <a:tc>
                  <a:txBody>
                    <a:bodyPr/>
                    <a:lstStyle/>
                    <a:p>
                      <a:r>
                        <a:rPr lang="en-US" dirty="0"/>
                        <a:t>Persistent homology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Connectivity</a:t>
                      </a:r>
                      <a:r>
                        <a:rPr lang="en-US" baseline="0" dirty="0"/>
                        <a:t> data, high-dimensional point cloud data</a:t>
                      </a:r>
                      <a:endParaRPr lang="en-US" dirty="0"/>
                    </a:p>
                    <a:p>
                      <a:endParaRPr lang="en-US" dirty="0"/>
                    </a:p>
                  </a:txBody>
                  <a:tcPr/>
                </a:tc>
                <a:extLst>
                  <a:ext uri="{0D108BD9-81ED-4DB2-BD59-A6C34878D82A}">
                    <a16:rowId xmlns:a16="http://schemas.microsoft.com/office/drawing/2014/main" val="3471340139"/>
                  </a:ext>
                </a:extLst>
              </a:tr>
              <a:tr h="370840">
                <a:tc>
                  <a:txBody>
                    <a:bodyPr/>
                    <a:lstStyle/>
                    <a:p>
                      <a:r>
                        <a:rPr lang="en-US" dirty="0"/>
                        <a:t>Graph signal processing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Connectivity data + “signal”</a:t>
                      </a:r>
                    </a:p>
                    <a:p>
                      <a:endParaRPr lang="en-US" dirty="0"/>
                    </a:p>
                  </a:txBody>
                  <a:tcPr/>
                </a:tc>
                <a:extLst>
                  <a:ext uri="{0D108BD9-81ED-4DB2-BD59-A6C34878D82A}">
                    <a16:rowId xmlns:a16="http://schemas.microsoft.com/office/drawing/2014/main" val="678469864"/>
                  </a:ext>
                </a:extLst>
              </a:tr>
            </a:tbl>
          </a:graphicData>
        </a:graphic>
      </p:graphicFrame>
      <p:sp>
        <p:nvSpPr>
          <p:cNvPr id="4" name="Right Arrow 3">
            <a:extLst>
              <a:ext uri="{FF2B5EF4-FFF2-40B4-BE49-F238E27FC236}">
                <a16:creationId xmlns:a16="http://schemas.microsoft.com/office/drawing/2014/main" id="{953FCF8F-F2DA-4946-93E7-03332D6C14FE}"/>
              </a:ext>
            </a:extLst>
          </p:cNvPr>
          <p:cNvSpPr/>
          <p:nvPr/>
        </p:nvSpPr>
        <p:spPr>
          <a:xfrm>
            <a:off x="122829" y="3780430"/>
            <a:ext cx="586854" cy="382138"/>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id="{9E2B3398-9F18-8840-8E0B-A595F20DAB2B}"/>
              </a:ext>
            </a:extLst>
          </p:cNvPr>
          <p:cNvSpPr/>
          <p:nvPr/>
        </p:nvSpPr>
        <p:spPr>
          <a:xfrm>
            <a:off x="122829" y="5051946"/>
            <a:ext cx="586854" cy="382138"/>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627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40775</TotalTime>
  <Words>2104</Words>
  <Application>Microsoft Macintosh PowerPoint</Application>
  <PresentationFormat>Grand écran</PresentationFormat>
  <Paragraphs>273</Paragraphs>
  <Slides>67</Slides>
  <Notes>18</Notes>
  <HiddenSlides>5</HiddenSlides>
  <MMClips>0</MMClips>
  <ScaleCrop>false</ScaleCrop>
  <HeadingPairs>
    <vt:vector size="6" baseType="variant">
      <vt:variant>
        <vt:lpstr>Polices utilisées</vt:lpstr>
      </vt:variant>
      <vt:variant>
        <vt:i4>6</vt:i4>
      </vt:variant>
      <vt:variant>
        <vt:lpstr>Thème</vt:lpstr>
      </vt:variant>
      <vt:variant>
        <vt:i4>3</vt:i4>
      </vt:variant>
      <vt:variant>
        <vt:lpstr>Titres des diapositives</vt:lpstr>
      </vt:variant>
      <vt:variant>
        <vt:i4>67</vt:i4>
      </vt:variant>
    </vt:vector>
  </HeadingPairs>
  <TitlesOfParts>
    <vt:vector size="76" baseType="lpstr">
      <vt:lpstr>Arial</vt:lpstr>
      <vt:lpstr>Calibri</vt:lpstr>
      <vt:lpstr>Calibri Light</vt:lpstr>
      <vt:lpstr>CMSS8</vt:lpstr>
      <vt:lpstr>NimbusSanL</vt:lpstr>
      <vt:lpstr>Snell Roundhand</vt:lpstr>
      <vt:lpstr>Office Theme</vt:lpstr>
      <vt:lpstr>1_Office Theme</vt:lpstr>
      <vt:lpstr>2_Office Theme</vt:lpstr>
      <vt:lpstr>Présentation PowerPoint</vt:lpstr>
      <vt:lpstr>What is topology?</vt:lpstr>
      <vt:lpstr>Présentation PowerPoint</vt:lpstr>
      <vt:lpstr>Topology is…</vt:lpstr>
      <vt:lpstr>Topology is…</vt:lpstr>
      <vt:lpstr>Topology is…</vt:lpstr>
      <vt:lpstr>Application to Data Science</vt:lpstr>
      <vt:lpstr>Présentation PowerPoint</vt:lpstr>
      <vt:lpstr>Topological analytical tools</vt:lpstr>
      <vt:lpstr>Mapper</vt:lpstr>
      <vt:lpstr>Overview</vt:lpstr>
      <vt:lpstr>Mapper output: synthetic data</vt:lpstr>
      <vt:lpstr>Mapper output: gene expression data</vt:lpstr>
      <vt:lpstr>Mapper output: fMRI data</vt:lpstr>
      <vt:lpstr>Présentation PowerPoint</vt:lpstr>
      <vt:lpstr>Présentation PowerPoint</vt:lpstr>
      <vt:lpstr>Persistent homology</vt:lpstr>
      <vt:lpstr>The basic persistence workflow</vt:lpstr>
      <vt:lpstr>Step 1: Data to Point Cloud</vt:lpstr>
      <vt:lpstr>Step 2: Point cloud to nested complexes </vt:lpstr>
      <vt:lpstr>Step 2: Point cloud to nested complexes </vt:lpstr>
      <vt:lpstr>Step 2: Point cloud to nested complexes </vt:lpstr>
      <vt:lpstr>Step 2: Point cloud to nested complexes</vt:lpstr>
      <vt:lpstr>Step 2: Point cloud to nested complexes </vt:lpstr>
      <vt:lpstr>Step 2: Point cloud to nested complexes </vt:lpstr>
      <vt:lpstr>Step 2: Point cloud to nested complexes </vt:lpstr>
      <vt:lpstr>Step 3: Nested complexes to barcode</vt:lpstr>
      <vt:lpstr>Barcodes vs persistence diagrams (PD)</vt:lpstr>
      <vt:lpstr>Stability</vt:lpstr>
      <vt:lpstr>Practicalities</vt:lpstr>
      <vt:lpstr>From one to many parameters</vt:lpstr>
      <vt:lpstr>Static TDA input to ML</vt:lpstr>
      <vt:lpstr>Strategies for vectorization/featurization</vt:lpstr>
      <vt:lpstr>Cavities</vt:lpstr>
      <vt:lpstr>Betti curves</vt:lpstr>
      <vt:lpstr>Nested complex to Betti curve</vt:lpstr>
      <vt:lpstr>Extracting numerical features</vt:lpstr>
      <vt:lpstr>Persistence landscapes</vt:lpstr>
      <vt:lpstr>Persistence curves</vt:lpstr>
      <vt:lpstr>Persistence images</vt:lpstr>
      <vt:lpstr>Multiparameter persistence images</vt:lpstr>
      <vt:lpstr>Multiparameter persistence images</vt:lpstr>
      <vt:lpstr>Multiparameter persistence images</vt:lpstr>
      <vt:lpstr>ML methods applied to vectorized TDA</vt:lpstr>
      <vt:lpstr>Applications</vt:lpstr>
      <vt:lpstr>Classification of neuron morphologies</vt:lpstr>
      <vt:lpstr>Classification of neuron morphologies</vt:lpstr>
      <vt:lpstr>Classification of neuron morphologies</vt:lpstr>
      <vt:lpstr>Classification of neuron morphologies</vt:lpstr>
      <vt:lpstr>Classification of neuron morphologies</vt:lpstr>
      <vt:lpstr>Classification of microglia</vt:lpstr>
      <vt:lpstr>Classification of microglia</vt:lpstr>
      <vt:lpstr>Application: classification of microglia</vt:lpstr>
      <vt:lpstr>Sexual dichotomy in larval fruitflies</vt:lpstr>
      <vt:lpstr>Classification of neural dynamics</vt:lpstr>
      <vt:lpstr>Classification of neural dynamics</vt:lpstr>
      <vt:lpstr>Classification of nanoporous crystalline materials</vt:lpstr>
      <vt:lpstr>Classification of nanoporous crystalline materials</vt:lpstr>
      <vt:lpstr>Detection of gene cascades in single-cell data</vt:lpstr>
      <vt:lpstr>Detection of gene cascades in single-cell data</vt:lpstr>
      <vt:lpstr>Detection of gene cascades in single-cell data</vt:lpstr>
      <vt:lpstr>Detection of gene cascades in single-cell data</vt:lpstr>
      <vt:lpstr>Detection of gene cascades in single-cell data</vt:lpstr>
      <vt:lpstr>Detection of gene cascades in single-cell data</vt:lpstr>
      <vt:lpstr>Detection of gene cascades in single-cell data</vt:lpstr>
      <vt:lpstr>Detection of gene cascades in single-cell data</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Topological Insights</dc:title>
  <dc:creator>Kathryn Hess</dc:creator>
  <cp:lastModifiedBy>Boris P Hejblum</cp:lastModifiedBy>
  <cp:revision>191</cp:revision>
  <cp:lastPrinted>2019-01-18T07:53:44Z</cp:lastPrinted>
  <dcterms:created xsi:type="dcterms:W3CDTF">2018-09-20T08:25:55Z</dcterms:created>
  <dcterms:modified xsi:type="dcterms:W3CDTF">2024-05-27T14:03:58Z</dcterms:modified>
</cp:coreProperties>
</file>